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0"/>
  </p:notesMasterIdLst>
  <p:handoutMasterIdLst>
    <p:handoutMasterId r:id="rId31"/>
  </p:handoutMasterIdLst>
  <p:sldIdLst>
    <p:sldId id="256" r:id="rId5"/>
    <p:sldId id="300" r:id="rId6"/>
    <p:sldId id="301" r:id="rId7"/>
    <p:sldId id="258" r:id="rId8"/>
    <p:sldId id="277" r:id="rId9"/>
    <p:sldId id="278" r:id="rId10"/>
    <p:sldId id="279" r:id="rId11"/>
    <p:sldId id="280" r:id="rId12"/>
    <p:sldId id="281" r:id="rId13"/>
    <p:sldId id="282" r:id="rId14"/>
    <p:sldId id="284" r:id="rId15"/>
    <p:sldId id="283" r:id="rId16"/>
    <p:sldId id="285" r:id="rId17"/>
    <p:sldId id="288" r:id="rId18"/>
    <p:sldId id="289" r:id="rId19"/>
    <p:sldId id="293" r:id="rId20"/>
    <p:sldId id="294" r:id="rId21"/>
    <p:sldId id="295" r:id="rId22"/>
    <p:sldId id="296" r:id="rId23"/>
    <p:sldId id="297" r:id="rId24"/>
    <p:sldId id="298" r:id="rId25"/>
    <p:sldId id="302" r:id="rId26"/>
    <p:sldId id="292" r:id="rId27"/>
    <p:sldId id="299" r:id="rId28"/>
    <p:sldId id="27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033" autoAdjust="0"/>
  </p:normalViewPr>
  <p:slideViewPr>
    <p:cSldViewPr snapToGrid="0" snapToObjects="1">
      <p:cViewPr varScale="1">
        <p:scale>
          <a:sx n="70" d="100"/>
          <a:sy n="70" d="100"/>
        </p:scale>
        <p:origin x="96" y="18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b="1" dirty="0"/>
            <a:t>Demonstration</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b="1" dirty="0"/>
            <a:t>MECHANISM</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b="1" dirty="0"/>
            <a:t>  HARDWARE </a:t>
          </a:r>
        </a:p>
        <a:p>
          <a:pPr>
            <a:lnSpc>
              <a:spcPct val="100000"/>
            </a:lnSpc>
          </a:pPr>
          <a:r>
            <a:rPr lang="en-US" b="1" dirty="0"/>
            <a:t>             &amp;</a:t>
          </a:r>
        </a:p>
        <a:p>
          <a:pPr>
            <a:lnSpc>
              <a:spcPct val="100000"/>
            </a:lnSpc>
          </a:pPr>
          <a:r>
            <a:rPr lang="en-US" b="1" dirty="0"/>
            <a:t>    SOFTWARE</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US" b="1" dirty="0"/>
            <a:t>RELATING COSTS</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with solid fill"/>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custScaleX="147772" custScaleY="13465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male with solid fill"/>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custScaleY="208076">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custScaleX="132266" custScaleY="14056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egister with solid fill"/>
        </a:ext>
      </dgm:extLst>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custScaleX="110278" custLinFactNeighborX="2316" custLinFactNeighborY="360">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82127" y="314319"/>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245732" y="477924"/>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28146" y="314319"/>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dirty="0"/>
            <a:t>Demonstration</a:t>
          </a:r>
        </a:p>
      </dsp:txBody>
      <dsp:txXfrm>
        <a:off x="1028146" y="314319"/>
        <a:ext cx="1836390" cy="779074"/>
      </dsp:txXfrm>
    </dsp:sp>
    <dsp:sp modelId="{75512A68-FA50-4392-A441-C6EC352FE606}">
      <dsp:nvSpPr>
        <dsp:cNvPr id="0" name=""/>
        <dsp:cNvSpPr/>
      </dsp:nvSpPr>
      <dsp:spPr>
        <a:xfrm>
          <a:off x="3184514" y="314319"/>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348119" y="477924"/>
          <a:ext cx="451863" cy="451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130533" y="314319"/>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dirty="0"/>
            <a:t>MECHANISM</a:t>
          </a:r>
        </a:p>
      </dsp:txBody>
      <dsp:txXfrm>
        <a:off x="4130533" y="314319"/>
        <a:ext cx="1836390" cy="779074"/>
      </dsp:txXfrm>
    </dsp:sp>
    <dsp:sp modelId="{2CA4BD4C-87EF-4944-9E57-97154B3B633C}">
      <dsp:nvSpPr>
        <dsp:cNvPr id="0" name=""/>
        <dsp:cNvSpPr/>
      </dsp:nvSpPr>
      <dsp:spPr>
        <a:xfrm>
          <a:off x="82127"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137800" y="2220047"/>
          <a:ext cx="667727" cy="608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28146" y="1713746"/>
          <a:ext cx="1836390" cy="1621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dirty="0"/>
            <a:t>  HARDWARE </a:t>
          </a:r>
        </a:p>
        <a:p>
          <a:pPr marL="0" lvl="0" indent="0" algn="l" defTabSz="977900">
            <a:lnSpc>
              <a:spcPct val="100000"/>
            </a:lnSpc>
            <a:spcBef>
              <a:spcPct val="0"/>
            </a:spcBef>
            <a:spcAft>
              <a:spcPct val="35000"/>
            </a:spcAft>
            <a:buNone/>
          </a:pPr>
          <a:r>
            <a:rPr lang="en-US" sz="2200" b="1" kern="1200" dirty="0"/>
            <a:t>             &amp;</a:t>
          </a:r>
        </a:p>
        <a:p>
          <a:pPr marL="0" lvl="0" indent="0" algn="l" defTabSz="977900">
            <a:lnSpc>
              <a:spcPct val="100000"/>
            </a:lnSpc>
            <a:spcBef>
              <a:spcPct val="0"/>
            </a:spcBef>
            <a:spcAft>
              <a:spcPct val="35000"/>
            </a:spcAft>
            <a:buNone/>
          </a:pPr>
          <a:r>
            <a:rPr lang="en-US" sz="2200" b="1" kern="1200" dirty="0"/>
            <a:t>    SOFTWARE</a:t>
          </a:r>
        </a:p>
      </dsp:txBody>
      <dsp:txXfrm>
        <a:off x="1028146" y="1713746"/>
        <a:ext cx="1836390" cy="1621067"/>
      </dsp:txXfrm>
    </dsp:sp>
    <dsp:sp modelId="{7089FE6B-57E5-4306-8097-E758E000C828}">
      <dsp:nvSpPr>
        <dsp:cNvPr id="0" name=""/>
        <dsp:cNvSpPr/>
      </dsp:nvSpPr>
      <dsp:spPr>
        <a:xfrm>
          <a:off x="3184514"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275220" y="2206692"/>
          <a:ext cx="597661" cy="635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078692" y="2137547"/>
          <a:ext cx="2025134"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dirty="0"/>
            <a:t>RELATING COSTS</a:t>
          </a:r>
        </a:p>
      </dsp:txBody>
      <dsp:txXfrm>
        <a:off x="4078692" y="2137547"/>
        <a:ext cx="2025134"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2023-03-28</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2023-03-28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25</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2023-03-28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2023-03-28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2023-03-28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4.glb"/><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5.glb"/><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sv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6.png"/><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7.jp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3.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598863" y="4607448"/>
            <a:ext cx="7197726" cy="1405467"/>
          </a:xfrm>
        </p:spPr>
        <p:txBody>
          <a:bodyPr>
            <a:normAutofit/>
          </a:bodyPr>
          <a:lstStyle/>
          <a:p>
            <a:r>
              <a:rPr lang="en-US" sz="2000" b="1" dirty="0">
                <a:solidFill>
                  <a:schemeClr val="accent1">
                    <a:lumMod val="40000"/>
                    <a:lumOff val="60000"/>
                  </a:schemeClr>
                </a:solidFill>
              </a:rPr>
              <a:t>   Group members</a:t>
            </a:r>
          </a:p>
        </p:txBody>
      </p:sp>
      <p:sp>
        <p:nvSpPr>
          <p:cNvPr id="6" name="Rectangle 5"/>
          <p:cNvSpPr>
            <a:spLocks noChangeArrowheads="1"/>
          </p:cNvSpPr>
          <p:nvPr/>
        </p:nvSpPr>
        <p:spPr bwMode="auto">
          <a:xfrm>
            <a:off x="237788" y="139574"/>
            <a:ext cx="1137136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ZIAUDDIN UNIVERSITY</a:t>
            </a:r>
            <a:b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Faculty of Engineering, Science, Technology and Management</a:t>
            </a:r>
            <a:b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Department of Electrical Engineering</a:t>
            </a:r>
            <a:b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BS </a:t>
            </a:r>
            <a:r>
              <a:rPr lang="en-US" altLang="en-US" sz="2000" b="1" dirty="0">
                <a:latin typeface="Calibri" panose="020F0502020204030204" pitchFamily="34" charset="0"/>
                <a:ea typeface="Calibri" panose="020F0502020204030204" pitchFamily="34" charset="0"/>
                <a:cs typeface="Times New Roman" panose="02020603050405020304" pitchFamily="18" charset="0"/>
              </a:rPr>
              <a:t>Computer Science</a:t>
            </a:r>
            <a:endPar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latin typeface="Calibri" panose="020F0502020204030204" pitchFamily="34" charset="0"/>
                <a:cs typeface="Times New Roman" panose="02020603050405020304" pitchFamily="18" charset="0"/>
              </a:rPr>
              <a:t>Batch 2023</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2048656" y="2736503"/>
            <a:ext cx="80946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PROPOSAL PRESENTATION</a:t>
            </a:r>
            <a:br>
              <a:rPr kumimoji="0" lang="en-US" altLang="en-US" sz="4000" b="0" i="0" u="none" strike="noStrike" kern="120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altLang="en-US" sz="4200" b="0" i="0" u="none" strike="noStrike" kern="1200" cap="none" spc="0" normalizeH="0" baseline="0" noProof="0" dirty="0">
                <a:ln>
                  <a:noFill/>
                </a:ln>
                <a:solidFill>
                  <a:sysClr val="windowText" lastClr="000000"/>
                </a:solidFill>
                <a:effectLst/>
                <a:uLnTx/>
                <a:uFillTx/>
                <a:latin typeface="Bauhaus 93" panose="04030905020B02020C02" pitchFamily="82" charset="0"/>
                <a:ea typeface="Calibri" panose="020F0502020204030204" pitchFamily="34" charset="0"/>
                <a:cs typeface="Times New Roman" panose="02020603050405020304" pitchFamily="18" charset="0"/>
              </a:rPr>
              <a:t>HAND GESTURE GYRO ROBOT CAR</a:t>
            </a:r>
            <a:endParaRPr kumimoji="0" lang="en-US" altLang="en-US" sz="4200" b="0" i="0" u="none" strike="noStrike" kern="1200" cap="none" spc="0" normalizeH="0" baseline="0" noProof="0" dirty="0">
              <a:ln>
                <a:noFill/>
              </a:ln>
              <a:solidFill>
                <a:sysClr val="windowText" lastClr="000000"/>
              </a:solidFill>
              <a:effectLst/>
              <a:uLnTx/>
              <a:uFillTx/>
              <a:latin typeface="Bauhaus 93" panose="04030905020B02020C02" pitchFamily="82" charset="0"/>
            </a:endParaRPr>
          </a:p>
        </p:txBody>
      </p:sp>
      <p:sp>
        <p:nvSpPr>
          <p:cNvPr id="14" name="Subtitle 2">
            <a:extLst>
              <a:ext uri="{FF2B5EF4-FFF2-40B4-BE49-F238E27FC236}">
                <a16:creationId xmlns:a16="http://schemas.microsoft.com/office/drawing/2014/main" id="{AE584786-6548-4BB4-95FD-977AD1F362C6}"/>
              </a:ext>
            </a:extLst>
          </p:cNvPr>
          <p:cNvSpPr txBox="1">
            <a:spLocks/>
          </p:cNvSpPr>
          <p:nvPr/>
        </p:nvSpPr>
        <p:spPr>
          <a:xfrm>
            <a:off x="4948266" y="4616669"/>
            <a:ext cx="7197726" cy="1405467"/>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sz="2000" b="1" dirty="0">
                <a:solidFill>
                  <a:schemeClr val="accent1">
                    <a:lumMod val="40000"/>
                    <a:lumOff val="60000"/>
                  </a:schemeClr>
                </a:solidFill>
              </a:rPr>
              <a:t>Supervisor name / course teacher</a:t>
            </a:r>
          </a:p>
        </p:txBody>
      </p:sp>
      <p:cxnSp>
        <p:nvCxnSpPr>
          <p:cNvPr id="16" name="Straight Connector 15"/>
          <p:cNvCxnSpPr/>
          <p:nvPr/>
        </p:nvCxnSpPr>
        <p:spPr>
          <a:xfrm>
            <a:off x="0" y="4121498"/>
            <a:ext cx="12192000" cy="12269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9562" y="5089585"/>
            <a:ext cx="4522696" cy="1477328"/>
          </a:xfrm>
          <a:prstGeom prst="rect">
            <a:avLst/>
          </a:prstGeom>
          <a:noFill/>
        </p:spPr>
        <p:txBody>
          <a:bodyPr wrap="square" rtlCol="0">
            <a:spAutoFit/>
          </a:bodyPr>
          <a:lstStyle/>
          <a:p>
            <a:pPr marL="342900" indent="-342900">
              <a:buAutoNum type="arabicPeriod"/>
            </a:pPr>
            <a:r>
              <a:rPr lang="en-US" dirty="0">
                <a:latin typeface="Bahnschrift" panose="020B0502040204020203" pitchFamily="34" charset="0"/>
              </a:rPr>
              <a:t>M. Saleem Ahmed    (4-38/2023/029)</a:t>
            </a:r>
          </a:p>
          <a:p>
            <a:pPr marL="342900" indent="-342900">
              <a:buAutoNum type="arabicPeriod"/>
            </a:pPr>
            <a:r>
              <a:rPr lang="en-US" dirty="0">
                <a:latin typeface="Bahnschrift" panose="020B0502040204020203" pitchFamily="34" charset="0"/>
              </a:rPr>
              <a:t>Shahnil Sharma       (4-38/2023/004)</a:t>
            </a:r>
          </a:p>
          <a:p>
            <a:pPr marL="342900" indent="-342900">
              <a:buAutoNum type="arabicPeriod"/>
            </a:pPr>
            <a:r>
              <a:rPr lang="en-US" dirty="0">
                <a:latin typeface="Bahnschrift" panose="020B0502040204020203" pitchFamily="34" charset="0"/>
              </a:rPr>
              <a:t>Anas Imtiaz              (4-38/2023/039)</a:t>
            </a:r>
          </a:p>
          <a:p>
            <a:pPr marL="342900" indent="-342900">
              <a:buFontTx/>
              <a:buAutoNum type="arabicPeriod"/>
            </a:pPr>
            <a:r>
              <a:rPr lang="en-US" dirty="0">
                <a:latin typeface="Bahnschrift" panose="020B0502040204020203" pitchFamily="34" charset="0"/>
              </a:rPr>
              <a:t>Mussaddir Ali           (4-38/2023/039)</a:t>
            </a:r>
          </a:p>
          <a:p>
            <a:pPr marL="342900" indent="-342900">
              <a:buAutoNum type="arabicPeriod"/>
            </a:pPr>
            <a:endParaRPr lang="en-US" dirty="0">
              <a:latin typeface="Bahnschrift" panose="020B0502040204020203" pitchFamily="34" charset="0"/>
            </a:endParaRPr>
          </a:p>
        </p:txBody>
      </p:sp>
      <p:sp>
        <p:nvSpPr>
          <p:cNvPr id="18" name="TextBox 17"/>
          <p:cNvSpPr txBox="1"/>
          <p:nvPr/>
        </p:nvSpPr>
        <p:spPr>
          <a:xfrm>
            <a:off x="8830152" y="5030803"/>
            <a:ext cx="4175185" cy="369332"/>
          </a:xfrm>
          <a:prstGeom prst="rect">
            <a:avLst/>
          </a:prstGeom>
          <a:noFill/>
        </p:spPr>
        <p:txBody>
          <a:bodyPr wrap="square" rtlCol="0">
            <a:spAutoFit/>
          </a:bodyPr>
          <a:lstStyle/>
          <a:p>
            <a:r>
              <a:rPr lang="en-US" dirty="0">
                <a:latin typeface="Bahnschrift" panose="020B0502040204020203" pitchFamily="34" charset="0"/>
              </a:rPr>
              <a:t>Dr.Engr.Munaf</a:t>
            </a:r>
            <a:r>
              <a:rPr lang="en-US" dirty="0"/>
              <a:t> </a:t>
            </a:r>
            <a:r>
              <a:rPr lang="en-US" b="1" dirty="0"/>
              <a:t>Rashid</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21BC-7025-B263-E1B1-15EAD98CEDEA}"/>
              </a:ext>
            </a:extLst>
          </p:cNvPr>
          <p:cNvSpPr>
            <a:spLocks noGrp="1"/>
          </p:cNvSpPr>
          <p:nvPr>
            <p:ph type="title"/>
          </p:nvPr>
        </p:nvSpPr>
        <p:spPr>
          <a:xfrm>
            <a:off x="136592" y="358572"/>
            <a:ext cx="4815236" cy="1453363"/>
          </a:xfrm>
        </p:spPr>
        <p:txBody>
          <a:bodyPr>
            <a:normAutofit/>
          </a:bodyPr>
          <a:lstStyle/>
          <a:p>
            <a:r>
              <a:rPr lang="en-US" b="1" dirty="0">
                <a:latin typeface="Cavolini" panose="03000502040302020204" pitchFamily="66" charset="0"/>
                <a:cs typeface="Cavolini" panose="03000502040302020204" pitchFamily="66" charset="0"/>
              </a:rPr>
              <a:t>Hc-05 Bluetooth</a:t>
            </a:r>
          </a:p>
        </p:txBody>
      </p:sp>
      <p:sp>
        <p:nvSpPr>
          <p:cNvPr id="3" name="Title 1">
            <a:extLst>
              <a:ext uri="{FF2B5EF4-FFF2-40B4-BE49-F238E27FC236}">
                <a16:creationId xmlns:a16="http://schemas.microsoft.com/office/drawing/2014/main" id="{35D7FB54-4EAA-4524-3866-C6B4839EB3B7}"/>
              </a:ext>
            </a:extLst>
          </p:cNvPr>
          <p:cNvSpPr txBox="1">
            <a:spLocks/>
          </p:cNvSpPr>
          <p:nvPr/>
        </p:nvSpPr>
        <p:spPr>
          <a:xfrm>
            <a:off x="136592" y="1892078"/>
            <a:ext cx="4712676" cy="3637935"/>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200" b="1" dirty="0">
                <a:solidFill>
                  <a:schemeClr val="bg1"/>
                </a:solidFill>
                <a:latin typeface="Cavolini" panose="03000502040302020204" pitchFamily="66" charset="0"/>
                <a:cs typeface="Cavolini" panose="03000502040302020204" pitchFamily="66" charset="0"/>
              </a:rPr>
              <a:t>     the Connection </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BFF8AACC-210E-D44D-82B3-8DA5DD0A08A0}"/>
                  </a:ext>
                </a:extLst>
              </p:cNvPr>
              <p:cNvGraphicFramePr>
                <a:graphicFrameLocks noChangeAspect="1"/>
              </p:cNvGraphicFramePr>
              <p:nvPr>
                <p:extLst>
                  <p:ext uri="{D42A27DB-BD31-4B8C-83A1-F6EECF244321}">
                    <p14:modId xmlns:p14="http://schemas.microsoft.com/office/powerpoint/2010/main" val="508671982"/>
                  </p:ext>
                </p:extLst>
              </p:nvPr>
            </p:nvGraphicFramePr>
            <p:xfrm>
              <a:off x="6096000" y="1005552"/>
              <a:ext cx="1920658" cy="5410989"/>
            </p:xfrm>
            <a:graphic>
              <a:graphicData uri="http://schemas.microsoft.com/office/drawing/2017/model3d">
                <am3d:model3d r:embed="rId2">
                  <am3d:spPr>
                    <a:xfrm>
                      <a:off x="0" y="0"/>
                      <a:ext cx="1920658" cy="5410989"/>
                    </a:xfrm>
                    <a:prstGeom prst="rect">
                      <a:avLst/>
                    </a:prstGeom>
                  </am3d:spPr>
                  <am3d:camera>
                    <am3d:pos x="0" y="0" z="50178616"/>
                    <am3d:up dx="0" dy="36000000" dz="0"/>
                    <am3d:lookAt x="0" y="0" z="0"/>
                    <am3d:perspective fov="2700000"/>
                  </am3d:camera>
                  <am3d:trans>
                    <am3d:meterPerModelUnit n="875914" d="1000000"/>
                    <am3d:preTrans dx="26962" dy="2233543" dz="-701125"/>
                    <am3d:scale>
                      <am3d:sx n="1000000" d="1000000"/>
                      <am3d:sy n="1000000" d="1000000"/>
                      <am3d:sz n="1000000" d="1000000"/>
                    </am3d:scale>
                    <am3d:rot/>
                    <am3d:postTrans dx="0" dy="0" dz="0"/>
                  </am3d:trans>
                  <am3d:raster rName="Office3DRenderer" rVer="16.0.8326">
                    <am3d:blip r:embed="rId3"/>
                  </am3d:raster>
                  <am3d:objViewport viewportSz="60493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BFF8AACC-210E-D44D-82B3-8DA5DD0A08A0}"/>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1005552"/>
                <a:ext cx="1920658" cy="5410989"/>
              </a:xfrm>
              <a:prstGeom prst="rect">
                <a:avLst/>
              </a:prstGeom>
            </p:spPr>
          </p:pic>
        </mc:Fallback>
      </mc:AlternateContent>
    </p:spTree>
    <p:extLst>
      <p:ext uri="{BB962C8B-B14F-4D97-AF65-F5344CB8AC3E}">
        <p14:creationId xmlns:p14="http://schemas.microsoft.com/office/powerpoint/2010/main" val="206612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C6DB-D421-4BC6-0365-FC1B365F20D6}"/>
              </a:ext>
            </a:extLst>
          </p:cNvPr>
          <p:cNvSpPr>
            <a:spLocks noGrp="1"/>
          </p:cNvSpPr>
          <p:nvPr>
            <p:ph type="title"/>
          </p:nvPr>
        </p:nvSpPr>
        <p:spPr>
          <a:xfrm>
            <a:off x="449987" y="231281"/>
            <a:ext cx="4505790" cy="1735323"/>
          </a:xfrm>
        </p:spPr>
        <p:txBody>
          <a:bodyPr>
            <a:normAutofit/>
          </a:bodyPr>
          <a:lstStyle/>
          <a:p>
            <a:r>
              <a:rPr lang="en-US" sz="4000" b="1" dirty="0">
                <a:latin typeface="Cavolini" panose="03000502040302020204" pitchFamily="66" charset="0"/>
                <a:cs typeface="Cavolini" panose="03000502040302020204" pitchFamily="66" charset="0"/>
              </a:rPr>
              <a:t>MPU 6050 </a:t>
            </a:r>
            <a:br>
              <a:rPr lang="en-US" dirty="0">
                <a:latin typeface="Cavolini" panose="03000502040302020204" pitchFamily="66" charset="0"/>
                <a:cs typeface="Cavolini" panose="03000502040302020204" pitchFamily="66" charset="0"/>
              </a:rPr>
            </a:br>
            <a:r>
              <a:rPr lang="en-US" sz="3200" dirty="0">
                <a:solidFill>
                  <a:schemeClr val="bg1"/>
                </a:solidFill>
                <a:latin typeface="Cavolini" panose="03000502040302020204" pitchFamily="66" charset="0"/>
                <a:cs typeface="Cavolini" panose="03000502040302020204" pitchFamily="66" charset="0"/>
              </a:rPr>
              <a:t>gyro sensor</a:t>
            </a:r>
            <a:endParaRPr lang="en-US" dirty="0">
              <a:solidFill>
                <a:schemeClr val="bg1"/>
              </a:solidFill>
              <a:latin typeface="Cavolini" panose="03000502040302020204" pitchFamily="66" charset="0"/>
              <a:cs typeface="Cavolini" panose="03000502040302020204" pitchFamily="66"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2E88EC1-1EB0-10ED-C387-B00503FFDE77}"/>
                  </a:ext>
                </a:extLst>
              </p:cNvPr>
              <p:cNvGraphicFramePr>
                <a:graphicFrameLocks noChangeAspect="1"/>
              </p:cNvGraphicFramePr>
              <p:nvPr>
                <p:extLst>
                  <p:ext uri="{D42A27DB-BD31-4B8C-83A1-F6EECF244321}">
                    <p14:modId xmlns:p14="http://schemas.microsoft.com/office/powerpoint/2010/main" val="1499522707"/>
                  </p:ext>
                </p:extLst>
              </p:nvPr>
            </p:nvGraphicFramePr>
            <p:xfrm>
              <a:off x="4649978" y="1966604"/>
              <a:ext cx="3059055" cy="3932894"/>
            </p:xfrm>
            <a:graphic>
              <a:graphicData uri="http://schemas.microsoft.com/office/drawing/2017/model3d">
                <am3d:model3d r:embed="rId2">
                  <am3d:spPr>
                    <a:xfrm>
                      <a:off x="0" y="0"/>
                      <a:ext cx="3059055" cy="3932894"/>
                    </a:xfrm>
                    <a:prstGeom prst="rect">
                      <a:avLst/>
                    </a:prstGeom>
                  </am3d:spPr>
                  <am3d:camera>
                    <am3d:pos x="0" y="0" z="59650740"/>
                    <am3d:up dx="0" dy="36000000" dz="0"/>
                    <am3d:lookAt x="0" y="0" z="0"/>
                    <am3d:perspective fov="2700000"/>
                  </am3d:camera>
                  <am3d:trans>
                    <am3d:meterPerModelUnit n="158384" d="1000000"/>
                    <am3d:preTrans dx="0" dy="-1034640" dz="0"/>
                    <am3d:scale>
                      <am3d:sx n="1000000" d="1000000"/>
                      <am3d:sy n="1000000" d="1000000"/>
                      <am3d:sz n="1000000" d="1000000"/>
                    </am3d:scale>
                    <am3d:rot ax="5400000"/>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2E88EC1-1EB0-10ED-C387-B00503FFDE77}"/>
                  </a:ext>
                </a:extLst>
              </p:cNvPr>
              <p:cNvPicPr>
                <a:picLocks noGrp="1" noRot="1" noChangeAspect="1" noMove="1" noResize="1" noEditPoints="1" noAdjustHandles="1" noChangeArrowheads="1" noChangeShapeType="1" noCrop="1"/>
              </p:cNvPicPr>
              <p:nvPr/>
            </p:nvPicPr>
            <p:blipFill>
              <a:blip r:embed="rId3"/>
              <a:stretch>
                <a:fillRect/>
              </a:stretch>
            </p:blipFill>
            <p:spPr>
              <a:xfrm>
                <a:off x="4649978" y="1966604"/>
                <a:ext cx="3059055" cy="3932894"/>
              </a:xfrm>
              <a:prstGeom prst="rect">
                <a:avLst/>
              </a:prstGeom>
            </p:spPr>
          </p:pic>
        </mc:Fallback>
      </mc:AlternateContent>
    </p:spTree>
    <p:extLst>
      <p:ext uri="{BB962C8B-B14F-4D97-AF65-F5344CB8AC3E}">
        <p14:creationId xmlns:p14="http://schemas.microsoft.com/office/powerpoint/2010/main" val="276533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0077-702B-99C9-099C-792E867D6CE1}"/>
              </a:ext>
            </a:extLst>
          </p:cNvPr>
          <p:cNvSpPr>
            <a:spLocks noGrp="1"/>
          </p:cNvSpPr>
          <p:nvPr>
            <p:ph type="title"/>
          </p:nvPr>
        </p:nvSpPr>
        <p:spPr/>
        <p:txBody>
          <a:bodyPr/>
          <a:lstStyle/>
          <a:p>
            <a:r>
              <a:rPr lang="en-US" b="1" dirty="0">
                <a:latin typeface="Cavolini" panose="03000502040302020204" pitchFamily="66" charset="0"/>
                <a:cs typeface="Cavolini" panose="03000502040302020204" pitchFamily="66" charset="0"/>
              </a:rPr>
              <a:t>Methodology</a:t>
            </a:r>
          </a:p>
        </p:txBody>
      </p:sp>
      <p:sp>
        <p:nvSpPr>
          <p:cNvPr id="3" name="Content Placeholder 2">
            <a:extLst>
              <a:ext uri="{FF2B5EF4-FFF2-40B4-BE49-F238E27FC236}">
                <a16:creationId xmlns:a16="http://schemas.microsoft.com/office/drawing/2014/main" id="{7AE97CAF-95C2-6C74-C43B-B356EA5E72D3}"/>
              </a:ext>
            </a:extLst>
          </p:cNvPr>
          <p:cNvSpPr>
            <a:spLocks noGrp="1"/>
          </p:cNvSpPr>
          <p:nvPr>
            <p:ph idx="1"/>
          </p:nvPr>
        </p:nvSpPr>
        <p:spPr/>
        <p:txBody>
          <a:bodyPr>
            <a:normAutofit/>
          </a:bodyPr>
          <a:lstStyle/>
          <a:p>
            <a:r>
              <a:rPr lang="en-US" sz="2400" b="1" u="sng" dirty="0">
                <a:solidFill>
                  <a:schemeClr val="bg1"/>
                </a:solidFill>
              </a:rPr>
              <a:t>Step1</a:t>
            </a:r>
            <a:r>
              <a:rPr lang="en-US" sz="2400" b="1" dirty="0">
                <a:solidFill>
                  <a:schemeClr val="bg1"/>
                </a:solidFill>
              </a:rPr>
              <a:t> </a:t>
            </a:r>
            <a:r>
              <a:rPr lang="en-US" sz="2400" b="1" dirty="0"/>
              <a:t>: Pairing two HC05 Bluetooth modules(master &amp; slave)</a:t>
            </a:r>
          </a:p>
          <a:p>
            <a:endParaRPr lang="en-US" sz="2400" b="1" dirty="0"/>
          </a:p>
          <a:p>
            <a:r>
              <a:rPr lang="en-US" sz="2400" b="1" u="sng" dirty="0">
                <a:solidFill>
                  <a:schemeClr val="bg1"/>
                </a:solidFill>
              </a:rPr>
              <a:t>Step2</a:t>
            </a:r>
            <a:r>
              <a:rPr lang="en-US" sz="2400" b="1" dirty="0">
                <a:solidFill>
                  <a:schemeClr val="bg1"/>
                </a:solidFill>
              </a:rPr>
              <a:t> </a:t>
            </a:r>
            <a:r>
              <a:rPr lang="en-US" sz="2400" b="1" dirty="0"/>
              <a:t>: Master modules with Arduino UNO DIP &amp; slave with Arduino Nano</a:t>
            </a:r>
          </a:p>
          <a:p>
            <a:endParaRPr lang="en-US" sz="2400" b="1" dirty="0"/>
          </a:p>
          <a:p>
            <a:r>
              <a:rPr lang="en-US" sz="2400" b="1" u="sng" dirty="0">
                <a:solidFill>
                  <a:schemeClr val="bg1"/>
                </a:solidFill>
              </a:rPr>
              <a:t>Step 3</a:t>
            </a:r>
            <a:r>
              <a:rPr lang="en-US" sz="2400" b="1" dirty="0">
                <a:solidFill>
                  <a:schemeClr val="bg1"/>
                </a:solidFill>
              </a:rPr>
              <a:t> </a:t>
            </a:r>
            <a:r>
              <a:rPr lang="en-US" sz="2400" b="1" dirty="0"/>
              <a:t>: uploading the codes into both Arduino processors </a:t>
            </a:r>
          </a:p>
        </p:txBody>
      </p:sp>
      <p:pic>
        <p:nvPicPr>
          <p:cNvPr id="4" name="Content Placeholder 8" descr="Graphical user interface, text, application&#10;&#10;Description automatically generated">
            <a:extLst>
              <a:ext uri="{FF2B5EF4-FFF2-40B4-BE49-F238E27FC236}">
                <a16:creationId xmlns:a16="http://schemas.microsoft.com/office/drawing/2014/main" id="{EBDA07A9-7524-FD68-8A9C-F672598C555C}"/>
              </a:ext>
            </a:extLst>
          </p:cNvPr>
          <p:cNvPicPr>
            <a:picLocks noChangeAspect="1"/>
          </p:cNvPicPr>
          <p:nvPr/>
        </p:nvPicPr>
        <p:blipFill>
          <a:blip r:embed="rId2"/>
          <a:stretch>
            <a:fillRect/>
          </a:stretch>
        </p:blipFill>
        <p:spPr>
          <a:xfrm>
            <a:off x="-1800664" y="4739640"/>
            <a:ext cx="1268221" cy="2328202"/>
          </a:xfrm>
          <a:prstGeom prst="rect">
            <a:avLst/>
          </a:prstGeom>
        </p:spPr>
      </p:pic>
    </p:spTree>
    <p:extLst>
      <p:ext uri="{BB962C8B-B14F-4D97-AF65-F5344CB8AC3E}">
        <p14:creationId xmlns:p14="http://schemas.microsoft.com/office/powerpoint/2010/main" val="27232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0077-702B-99C9-099C-792E867D6CE1}"/>
              </a:ext>
            </a:extLst>
          </p:cNvPr>
          <p:cNvSpPr>
            <a:spLocks noGrp="1"/>
          </p:cNvSpPr>
          <p:nvPr>
            <p:ph type="title"/>
          </p:nvPr>
        </p:nvSpPr>
        <p:spPr>
          <a:xfrm>
            <a:off x="0" y="-118534"/>
            <a:ext cx="10131425" cy="1456267"/>
          </a:xfrm>
        </p:spPr>
        <p:txBody>
          <a:bodyPr/>
          <a:lstStyle/>
          <a:p>
            <a:r>
              <a:rPr lang="en-US" b="1" dirty="0">
                <a:solidFill>
                  <a:schemeClr val="bg1"/>
                </a:solidFill>
                <a:latin typeface="Cavolini" panose="03000502040302020204" pitchFamily="66" charset="0"/>
                <a:cs typeface="Cavolini" panose="03000502040302020204" pitchFamily="66" charset="0"/>
              </a:rPr>
              <a:t>Pairing two hc05 modules</a:t>
            </a:r>
          </a:p>
        </p:txBody>
      </p:sp>
      <p:pic>
        <p:nvPicPr>
          <p:cNvPr id="9" name="Content Placeholder 8" descr="Graphical user interface, text, application&#10;&#10;Description automatically generated">
            <a:extLst>
              <a:ext uri="{FF2B5EF4-FFF2-40B4-BE49-F238E27FC236}">
                <a16:creationId xmlns:a16="http://schemas.microsoft.com/office/drawing/2014/main" id="{0B30B0DB-5DEE-07DA-3D46-9872A3C36649}"/>
              </a:ext>
            </a:extLst>
          </p:cNvPr>
          <p:cNvPicPr>
            <a:picLocks noGrp="1" noChangeAspect="1"/>
          </p:cNvPicPr>
          <p:nvPr>
            <p:ph idx="1"/>
          </p:nvPr>
        </p:nvPicPr>
        <p:blipFill>
          <a:blip r:embed="rId2"/>
          <a:stretch>
            <a:fillRect/>
          </a:stretch>
        </p:blipFill>
        <p:spPr>
          <a:xfrm>
            <a:off x="0" y="840658"/>
            <a:ext cx="12191999" cy="6017341"/>
          </a:xfrm>
        </p:spPr>
      </p:pic>
      <p:pic>
        <p:nvPicPr>
          <p:cNvPr id="3" name="Picture 2" descr="Diagram, schematic&#10;&#10;Description automatically generated">
            <a:extLst>
              <a:ext uri="{FF2B5EF4-FFF2-40B4-BE49-F238E27FC236}">
                <a16:creationId xmlns:a16="http://schemas.microsoft.com/office/drawing/2014/main" id="{115D0A08-1E62-85E8-BC95-6FEFAC23AD5F}"/>
              </a:ext>
            </a:extLst>
          </p:cNvPr>
          <p:cNvPicPr>
            <a:picLocks noChangeAspect="1"/>
          </p:cNvPicPr>
          <p:nvPr/>
        </p:nvPicPr>
        <p:blipFill>
          <a:blip r:embed="rId3"/>
          <a:stretch>
            <a:fillRect/>
          </a:stretch>
        </p:blipFill>
        <p:spPr>
          <a:xfrm>
            <a:off x="-12192000" y="887105"/>
            <a:ext cx="11362006" cy="5970895"/>
          </a:xfrm>
          <a:prstGeom prst="rect">
            <a:avLst/>
          </a:prstGeom>
        </p:spPr>
      </p:pic>
    </p:spTree>
    <p:extLst>
      <p:ext uri="{BB962C8B-B14F-4D97-AF65-F5344CB8AC3E}">
        <p14:creationId xmlns:p14="http://schemas.microsoft.com/office/powerpoint/2010/main" val="3958662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0077-702B-99C9-099C-792E867D6CE1}"/>
              </a:ext>
            </a:extLst>
          </p:cNvPr>
          <p:cNvSpPr>
            <a:spLocks noGrp="1"/>
          </p:cNvSpPr>
          <p:nvPr>
            <p:ph type="title"/>
          </p:nvPr>
        </p:nvSpPr>
        <p:spPr>
          <a:xfrm>
            <a:off x="0" y="-118534"/>
            <a:ext cx="10131425" cy="1456267"/>
          </a:xfrm>
        </p:spPr>
        <p:txBody>
          <a:bodyPr/>
          <a:lstStyle/>
          <a:p>
            <a:r>
              <a:rPr lang="en-US" b="1" dirty="0">
                <a:solidFill>
                  <a:schemeClr val="bg1"/>
                </a:solidFill>
                <a:latin typeface="Cavolini" panose="03000502040302020204" pitchFamily="66" charset="0"/>
                <a:cs typeface="Cavolini" panose="03000502040302020204" pitchFamily="66" charset="0"/>
              </a:rPr>
              <a:t>Step 2</a:t>
            </a:r>
          </a:p>
        </p:txBody>
      </p:sp>
      <p:pic>
        <p:nvPicPr>
          <p:cNvPr id="4" name="Picture 3" descr="Diagram, schematic&#10;&#10;Description automatically generated">
            <a:extLst>
              <a:ext uri="{FF2B5EF4-FFF2-40B4-BE49-F238E27FC236}">
                <a16:creationId xmlns:a16="http://schemas.microsoft.com/office/drawing/2014/main" id="{0320BBF9-94A6-D168-3BBD-18B6B85B1EA1}"/>
              </a:ext>
            </a:extLst>
          </p:cNvPr>
          <p:cNvPicPr>
            <a:picLocks noChangeAspect="1"/>
          </p:cNvPicPr>
          <p:nvPr/>
        </p:nvPicPr>
        <p:blipFill>
          <a:blip r:embed="rId2"/>
          <a:stretch>
            <a:fillRect/>
          </a:stretch>
        </p:blipFill>
        <p:spPr>
          <a:xfrm>
            <a:off x="7733" y="887104"/>
            <a:ext cx="12192000" cy="5970895"/>
          </a:xfrm>
          <a:prstGeom prst="rect">
            <a:avLst/>
          </a:prstGeom>
        </p:spPr>
      </p:pic>
      <p:sp>
        <p:nvSpPr>
          <p:cNvPr id="7" name="Rectangle 6">
            <a:extLst>
              <a:ext uri="{FF2B5EF4-FFF2-40B4-BE49-F238E27FC236}">
                <a16:creationId xmlns:a16="http://schemas.microsoft.com/office/drawing/2014/main" id="{3DFD3686-84BF-BB11-E16E-7A8782239084}"/>
              </a:ext>
            </a:extLst>
          </p:cNvPr>
          <p:cNvSpPr/>
          <p:nvPr/>
        </p:nvSpPr>
        <p:spPr>
          <a:xfrm>
            <a:off x="7733" y="5411337"/>
            <a:ext cx="3436374" cy="792011"/>
          </a:xfrm>
          <a:prstGeom prst="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67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HAND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0" y="900332"/>
            <a:ext cx="12192000" cy="5909310"/>
          </a:xfrm>
          <a:prstGeom prst="rect">
            <a:avLst/>
          </a:prstGeom>
          <a:noFill/>
        </p:spPr>
        <p:txBody>
          <a:bodyPr wrap="square" rtlCol="0">
            <a:spAutoFit/>
          </a:bodyPr>
          <a:lstStyle/>
          <a:p>
            <a:r>
              <a:rPr lang="en-US" dirty="0"/>
              <a:t>#include &lt;</a:t>
            </a:r>
            <a:r>
              <a:rPr lang="en-US" dirty="0" err="1"/>
              <a:t>SoftwareSerial.h</a:t>
            </a:r>
            <a:r>
              <a:rPr lang="en-US" dirty="0"/>
              <a:t>&gt;</a:t>
            </a:r>
          </a:p>
          <a:p>
            <a:r>
              <a:rPr lang="en-US" dirty="0" err="1"/>
              <a:t>SoftwareSerial</a:t>
            </a:r>
            <a:r>
              <a:rPr lang="en-US" dirty="0"/>
              <a:t> </a:t>
            </a:r>
            <a:r>
              <a:rPr lang="en-US" dirty="0" err="1"/>
              <a:t>BT_Serial</a:t>
            </a:r>
            <a:r>
              <a:rPr lang="en-US" dirty="0"/>
              <a:t>(2, 3); // RX, TX</a:t>
            </a:r>
          </a:p>
          <a:p>
            <a:endParaRPr lang="en-US" dirty="0"/>
          </a:p>
          <a:p>
            <a:r>
              <a:rPr lang="en-US" dirty="0"/>
              <a:t>#include &lt;</a:t>
            </a:r>
            <a:r>
              <a:rPr lang="en-US" dirty="0" err="1"/>
              <a:t>Wire.h</a:t>
            </a:r>
            <a:r>
              <a:rPr lang="en-US" dirty="0"/>
              <a:t>&gt; // I2C communication library</a:t>
            </a:r>
          </a:p>
          <a:p>
            <a:endParaRPr lang="en-US" dirty="0"/>
          </a:p>
          <a:p>
            <a:r>
              <a:rPr lang="en-US" dirty="0"/>
              <a:t>const int MPU = 0x68; // I2C address of the MPU6050 accelerometer</a:t>
            </a:r>
          </a:p>
          <a:p>
            <a:r>
              <a:rPr lang="en-US" dirty="0"/>
              <a:t>int16_t </a:t>
            </a:r>
            <a:r>
              <a:rPr lang="en-US" dirty="0" err="1"/>
              <a:t>AcX</a:t>
            </a:r>
            <a:r>
              <a:rPr lang="en-US" dirty="0"/>
              <a:t>, </a:t>
            </a:r>
            <a:r>
              <a:rPr lang="en-US" dirty="0" err="1"/>
              <a:t>AcY</a:t>
            </a:r>
            <a:r>
              <a:rPr lang="en-US" dirty="0"/>
              <a:t>, </a:t>
            </a:r>
            <a:r>
              <a:rPr lang="en-US" dirty="0" err="1"/>
              <a:t>AcZ</a:t>
            </a:r>
            <a:r>
              <a:rPr lang="en-US" dirty="0"/>
              <a:t>;</a:t>
            </a:r>
          </a:p>
          <a:p>
            <a:endParaRPr lang="en-US" dirty="0"/>
          </a:p>
          <a:p>
            <a:r>
              <a:rPr lang="en-US" dirty="0"/>
              <a:t>int flag=0;</a:t>
            </a:r>
          </a:p>
          <a:p>
            <a:endParaRPr lang="en-US" dirty="0"/>
          </a:p>
          <a:p>
            <a:r>
              <a:rPr lang="en-US" dirty="0"/>
              <a:t>void setup () {// put your setup code here, to run once</a:t>
            </a:r>
          </a:p>
          <a:p>
            <a:endParaRPr lang="en-US" dirty="0"/>
          </a:p>
          <a:p>
            <a:r>
              <a:rPr lang="en-US" dirty="0" err="1"/>
              <a:t>Serial.begin</a:t>
            </a:r>
            <a:r>
              <a:rPr lang="en-US" dirty="0"/>
              <a:t>(9600); // start serial communication at 9600bps</a:t>
            </a:r>
          </a:p>
          <a:p>
            <a:r>
              <a:rPr lang="en-US" dirty="0" err="1"/>
              <a:t>BT_Serial.begin</a:t>
            </a:r>
            <a:r>
              <a:rPr lang="en-US" dirty="0"/>
              <a:t>(9600); </a:t>
            </a:r>
          </a:p>
          <a:p>
            <a:endParaRPr lang="en-US" dirty="0"/>
          </a:p>
          <a:p>
            <a:r>
              <a:rPr lang="en-US" dirty="0"/>
              <a:t>// Initialize interface to the MPU6050</a:t>
            </a:r>
          </a:p>
          <a:p>
            <a:r>
              <a:rPr lang="en-US" dirty="0" err="1"/>
              <a:t>Wire.begin</a:t>
            </a:r>
            <a:r>
              <a:rPr lang="en-US" dirty="0"/>
              <a:t>();</a:t>
            </a:r>
          </a:p>
          <a:p>
            <a:r>
              <a:rPr lang="en-US" dirty="0" err="1"/>
              <a:t>Wire.beginTransmission</a:t>
            </a:r>
            <a:r>
              <a:rPr lang="en-US" dirty="0"/>
              <a:t>(MPU);</a:t>
            </a:r>
          </a:p>
          <a:p>
            <a:r>
              <a:rPr lang="en-US" dirty="0" err="1"/>
              <a:t>Wire.write</a:t>
            </a:r>
            <a:r>
              <a:rPr lang="en-US" dirty="0"/>
              <a:t>(0x6B);</a:t>
            </a:r>
          </a:p>
          <a:p>
            <a:r>
              <a:rPr lang="en-US" dirty="0" err="1"/>
              <a:t>Wire.write</a:t>
            </a:r>
            <a:r>
              <a:rPr lang="en-US" dirty="0"/>
              <a:t>(0);</a:t>
            </a:r>
          </a:p>
          <a:p>
            <a:r>
              <a:rPr lang="en-US" dirty="0" err="1"/>
              <a:t>Wire.endTransmission</a:t>
            </a:r>
            <a:r>
              <a:rPr lang="en-US" dirty="0"/>
              <a:t>(true);</a:t>
            </a:r>
          </a:p>
        </p:txBody>
      </p:sp>
    </p:spTree>
    <p:extLst>
      <p:ext uri="{BB962C8B-B14F-4D97-AF65-F5344CB8AC3E}">
        <p14:creationId xmlns:p14="http://schemas.microsoft.com/office/powerpoint/2010/main" val="30831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HAND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0" y="900332"/>
            <a:ext cx="12192000" cy="5355312"/>
          </a:xfrm>
          <a:prstGeom prst="rect">
            <a:avLst/>
          </a:prstGeom>
          <a:noFill/>
        </p:spPr>
        <p:txBody>
          <a:bodyPr wrap="square" rtlCol="0">
            <a:spAutoFit/>
          </a:bodyPr>
          <a:lstStyle/>
          <a:p>
            <a:endParaRPr lang="en-US" dirty="0"/>
          </a:p>
          <a:p>
            <a:r>
              <a:rPr lang="en-US" dirty="0"/>
              <a:t>delay(500); </a:t>
            </a:r>
          </a:p>
          <a:p>
            <a:r>
              <a:rPr lang="en-US" dirty="0"/>
              <a:t>}</a:t>
            </a:r>
          </a:p>
          <a:p>
            <a:endParaRPr lang="en-US" dirty="0"/>
          </a:p>
          <a:p>
            <a:r>
              <a:rPr lang="en-US" dirty="0"/>
              <a:t>void loop () {</a:t>
            </a:r>
          </a:p>
          <a:p>
            <a:r>
              <a:rPr lang="en-US" dirty="0" err="1"/>
              <a:t>Read_accelerometer</a:t>
            </a:r>
            <a:r>
              <a:rPr lang="en-US" dirty="0"/>
              <a:t>(); // Read MPU6050 accelerometer</a:t>
            </a:r>
          </a:p>
          <a:p>
            <a:endParaRPr lang="en-US" dirty="0"/>
          </a:p>
          <a:p>
            <a:r>
              <a:rPr lang="en-US" dirty="0"/>
              <a:t>if(</a:t>
            </a:r>
            <a:r>
              <a:rPr lang="en-US" dirty="0" err="1"/>
              <a:t>AcX</a:t>
            </a:r>
            <a:r>
              <a:rPr lang="en-US" dirty="0"/>
              <a:t>&lt;60  &amp;&amp; flag==0){flag=1; </a:t>
            </a:r>
            <a:r>
              <a:rPr lang="en-US" dirty="0" err="1"/>
              <a:t>BT_Serial.write</a:t>
            </a:r>
            <a:r>
              <a:rPr lang="en-US" dirty="0"/>
              <a:t>('f');}</a:t>
            </a:r>
          </a:p>
          <a:p>
            <a:r>
              <a:rPr lang="en-US" dirty="0"/>
              <a:t>if(</a:t>
            </a:r>
            <a:r>
              <a:rPr lang="en-US" dirty="0" err="1"/>
              <a:t>AcX</a:t>
            </a:r>
            <a:r>
              <a:rPr lang="en-US" dirty="0"/>
              <a:t>&gt;130 &amp;&amp; flag==0){flag=1; </a:t>
            </a:r>
            <a:r>
              <a:rPr lang="en-US" dirty="0" err="1"/>
              <a:t>BT_Serial.write</a:t>
            </a:r>
            <a:r>
              <a:rPr lang="en-US" dirty="0"/>
              <a:t>('b');}</a:t>
            </a:r>
          </a:p>
          <a:p>
            <a:r>
              <a:rPr lang="en-US" dirty="0"/>
              <a:t>      </a:t>
            </a:r>
          </a:p>
          <a:p>
            <a:r>
              <a:rPr lang="en-US" dirty="0"/>
              <a:t>if(</a:t>
            </a:r>
            <a:r>
              <a:rPr lang="en-US" dirty="0" err="1"/>
              <a:t>AcY</a:t>
            </a:r>
            <a:r>
              <a:rPr lang="en-US" dirty="0"/>
              <a:t>&lt;60  &amp;&amp; flag==0){flag=1; </a:t>
            </a:r>
            <a:r>
              <a:rPr lang="en-US" dirty="0" err="1"/>
              <a:t>BT_Serial.write</a:t>
            </a:r>
            <a:r>
              <a:rPr lang="en-US" dirty="0"/>
              <a:t>('l'); }</a:t>
            </a:r>
          </a:p>
          <a:p>
            <a:r>
              <a:rPr lang="en-US" dirty="0"/>
              <a:t>if(</a:t>
            </a:r>
            <a:r>
              <a:rPr lang="en-US" dirty="0" err="1"/>
              <a:t>AcY</a:t>
            </a:r>
            <a:r>
              <a:rPr lang="en-US" dirty="0"/>
              <a:t>&gt;130 &amp;&amp; flag==0){flag=1; </a:t>
            </a:r>
            <a:r>
              <a:rPr lang="en-US" dirty="0" err="1"/>
              <a:t>BT_Serial.write</a:t>
            </a:r>
            <a:r>
              <a:rPr lang="en-US" dirty="0"/>
              <a:t>('r');}</a:t>
            </a:r>
          </a:p>
          <a:p>
            <a:r>
              <a:rPr lang="en-US" dirty="0"/>
              <a:t>  </a:t>
            </a:r>
          </a:p>
          <a:p>
            <a:r>
              <a:rPr lang="en-US" dirty="0"/>
              <a:t>if((</a:t>
            </a:r>
            <a:r>
              <a:rPr lang="en-US" dirty="0" err="1"/>
              <a:t>AcX</a:t>
            </a:r>
            <a:r>
              <a:rPr lang="en-US" dirty="0"/>
              <a:t>&gt;70)&amp;&amp;(</a:t>
            </a:r>
            <a:r>
              <a:rPr lang="en-US" dirty="0" err="1"/>
              <a:t>AcX</a:t>
            </a:r>
            <a:r>
              <a:rPr lang="en-US" dirty="0"/>
              <a:t>&lt;120)&amp;&amp;(</a:t>
            </a:r>
            <a:r>
              <a:rPr lang="en-US" dirty="0" err="1"/>
              <a:t>AcY</a:t>
            </a:r>
            <a:r>
              <a:rPr lang="en-US" dirty="0"/>
              <a:t>&gt;70)&amp;&amp;(</a:t>
            </a:r>
            <a:r>
              <a:rPr lang="en-US" dirty="0" err="1"/>
              <a:t>AcY</a:t>
            </a:r>
            <a:r>
              <a:rPr lang="en-US" dirty="0"/>
              <a:t>&lt;120)&amp;&amp;(flag==1)){flag=0;</a:t>
            </a:r>
          </a:p>
          <a:p>
            <a:r>
              <a:rPr lang="en-US" dirty="0" err="1"/>
              <a:t>BT_Serial.write</a:t>
            </a:r>
            <a:r>
              <a:rPr lang="en-US" dirty="0"/>
              <a:t>('s');</a:t>
            </a:r>
          </a:p>
          <a:p>
            <a:r>
              <a:rPr lang="en-US" dirty="0"/>
              <a:t>}</a:t>
            </a:r>
          </a:p>
          <a:p>
            <a:endParaRPr lang="en-US" dirty="0"/>
          </a:p>
          <a:p>
            <a:r>
              <a:rPr lang="en-US" dirty="0"/>
              <a:t>delay(100);  </a:t>
            </a:r>
          </a:p>
          <a:p>
            <a:r>
              <a:rPr lang="en-US" dirty="0"/>
              <a:t>}</a:t>
            </a:r>
          </a:p>
        </p:txBody>
      </p:sp>
    </p:spTree>
    <p:extLst>
      <p:ext uri="{BB962C8B-B14F-4D97-AF65-F5344CB8AC3E}">
        <p14:creationId xmlns:p14="http://schemas.microsoft.com/office/powerpoint/2010/main" val="293049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HAND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6740307"/>
          </a:xfrm>
          <a:prstGeom prst="rect">
            <a:avLst/>
          </a:prstGeom>
          <a:noFill/>
        </p:spPr>
        <p:txBody>
          <a:bodyPr wrap="square" rtlCol="0">
            <a:spAutoFit/>
          </a:bodyPr>
          <a:lstStyle/>
          <a:p>
            <a:endParaRPr lang="en-US" dirty="0"/>
          </a:p>
          <a:p>
            <a:r>
              <a:rPr lang="en-US" dirty="0"/>
              <a:t>void </a:t>
            </a:r>
            <a:r>
              <a:rPr lang="en-US" dirty="0" err="1"/>
              <a:t>Read_accelerometer</a:t>
            </a:r>
            <a:r>
              <a:rPr lang="en-US" dirty="0"/>
              <a:t>(){</a:t>
            </a:r>
          </a:p>
          <a:p>
            <a:r>
              <a:rPr lang="en-US" dirty="0"/>
              <a:t>      // Read the accelerometer data</a:t>
            </a:r>
          </a:p>
          <a:p>
            <a:r>
              <a:rPr lang="en-US" dirty="0" err="1"/>
              <a:t>Wire.beginTransmission</a:t>
            </a:r>
            <a:r>
              <a:rPr lang="en-US" dirty="0"/>
              <a:t>(MPU);</a:t>
            </a:r>
          </a:p>
          <a:p>
            <a:r>
              <a:rPr lang="en-US" dirty="0" err="1"/>
              <a:t>Wire.write</a:t>
            </a:r>
            <a:r>
              <a:rPr lang="en-US" dirty="0"/>
              <a:t>(0x3B); // Start with register 0x3B (ACCEL_XOUT_H)</a:t>
            </a:r>
          </a:p>
          <a:p>
            <a:r>
              <a:rPr lang="en-US" dirty="0" err="1"/>
              <a:t>Wire.endTransmission</a:t>
            </a:r>
            <a:r>
              <a:rPr lang="en-US" dirty="0"/>
              <a:t>(false);</a:t>
            </a:r>
          </a:p>
          <a:p>
            <a:r>
              <a:rPr lang="en-US" dirty="0" err="1"/>
              <a:t>Wire.requestFrom</a:t>
            </a:r>
            <a:r>
              <a:rPr lang="en-US" dirty="0"/>
              <a:t>(MPU, 6, true); // Read 6 registers total, each axis value is stored in 2 registers</a:t>
            </a:r>
          </a:p>
          <a:p>
            <a:endParaRPr lang="en-US" dirty="0"/>
          </a:p>
          <a:p>
            <a:r>
              <a:rPr lang="en-US" dirty="0" err="1"/>
              <a:t>AcX</a:t>
            </a:r>
            <a:r>
              <a:rPr lang="en-US" dirty="0"/>
              <a:t> = </a:t>
            </a:r>
            <a:r>
              <a:rPr lang="en-US" dirty="0" err="1"/>
              <a:t>Wire.read</a:t>
            </a:r>
            <a:r>
              <a:rPr lang="en-US" dirty="0"/>
              <a:t>() &lt;&lt; 8 | </a:t>
            </a:r>
            <a:r>
              <a:rPr lang="en-US" dirty="0" err="1"/>
              <a:t>Wire.read</a:t>
            </a:r>
            <a:r>
              <a:rPr lang="en-US" dirty="0"/>
              <a:t>(); // X-axis value</a:t>
            </a:r>
          </a:p>
          <a:p>
            <a:r>
              <a:rPr lang="en-US" dirty="0" err="1"/>
              <a:t>AcY</a:t>
            </a:r>
            <a:r>
              <a:rPr lang="en-US" dirty="0"/>
              <a:t> = </a:t>
            </a:r>
            <a:r>
              <a:rPr lang="en-US" dirty="0" err="1"/>
              <a:t>Wire.read</a:t>
            </a:r>
            <a:r>
              <a:rPr lang="en-US" dirty="0"/>
              <a:t>() &lt;&lt; 8 | </a:t>
            </a:r>
            <a:r>
              <a:rPr lang="en-US" dirty="0" err="1"/>
              <a:t>Wire.read</a:t>
            </a:r>
            <a:r>
              <a:rPr lang="en-US" dirty="0"/>
              <a:t>(); // Y-axis value</a:t>
            </a:r>
          </a:p>
          <a:p>
            <a:r>
              <a:rPr lang="en-US" dirty="0" err="1"/>
              <a:t>AcZ</a:t>
            </a:r>
            <a:r>
              <a:rPr lang="en-US" dirty="0"/>
              <a:t> = </a:t>
            </a:r>
            <a:r>
              <a:rPr lang="en-US" dirty="0" err="1"/>
              <a:t>Wire.read</a:t>
            </a:r>
            <a:r>
              <a:rPr lang="en-US" dirty="0"/>
              <a:t>() &lt;&lt; 8 | </a:t>
            </a:r>
            <a:r>
              <a:rPr lang="en-US" dirty="0" err="1"/>
              <a:t>Wire.read</a:t>
            </a:r>
            <a:r>
              <a:rPr lang="en-US" dirty="0"/>
              <a:t>(); // Z-axis value</a:t>
            </a:r>
          </a:p>
          <a:p>
            <a:endParaRPr lang="en-US" dirty="0"/>
          </a:p>
          <a:p>
            <a:r>
              <a:rPr lang="en-US" dirty="0" err="1"/>
              <a:t>AcX</a:t>
            </a:r>
            <a:r>
              <a:rPr lang="en-US" dirty="0"/>
              <a:t> = map(</a:t>
            </a:r>
            <a:r>
              <a:rPr lang="en-US" dirty="0" err="1"/>
              <a:t>AcX</a:t>
            </a:r>
            <a:r>
              <a:rPr lang="en-US" dirty="0"/>
              <a:t>, -17000, 17000, 0, 180);</a:t>
            </a:r>
          </a:p>
          <a:p>
            <a:r>
              <a:rPr lang="en-US" dirty="0" err="1"/>
              <a:t>AcY</a:t>
            </a:r>
            <a:r>
              <a:rPr lang="en-US" dirty="0"/>
              <a:t> = map(</a:t>
            </a:r>
            <a:r>
              <a:rPr lang="en-US" dirty="0" err="1"/>
              <a:t>AcY</a:t>
            </a:r>
            <a:r>
              <a:rPr lang="en-US" dirty="0"/>
              <a:t>, -17000, 17000, 0, 180);</a:t>
            </a:r>
          </a:p>
          <a:p>
            <a:r>
              <a:rPr lang="en-US" dirty="0" err="1"/>
              <a:t>AcZ</a:t>
            </a:r>
            <a:r>
              <a:rPr lang="en-US" dirty="0"/>
              <a:t> = map(</a:t>
            </a:r>
            <a:r>
              <a:rPr lang="en-US" dirty="0" err="1"/>
              <a:t>AcZ</a:t>
            </a:r>
            <a:r>
              <a:rPr lang="en-US" dirty="0"/>
              <a:t>, -17000, 17000, 0, 180);</a:t>
            </a:r>
          </a:p>
          <a:p>
            <a:endParaRPr lang="en-US" dirty="0"/>
          </a:p>
          <a:p>
            <a:r>
              <a:rPr lang="en-US" dirty="0" err="1"/>
              <a:t>Serial.print</a:t>
            </a:r>
            <a:r>
              <a:rPr lang="en-US" dirty="0"/>
              <a:t>(</a:t>
            </a:r>
            <a:r>
              <a:rPr lang="en-US" dirty="0" err="1"/>
              <a:t>AcX</a:t>
            </a:r>
            <a:r>
              <a:rPr lang="en-US" dirty="0"/>
              <a:t>);</a:t>
            </a:r>
          </a:p>
          <a:p>
            <a:r>
              <a:rPr lang="en-US" dirty="0" err="1"/>
              <a:t>Serial.print</a:t>
            </a:r>
            <a:r>
              <a:rPr lang="en-US" dirty="0"/>
              <a:t>("\t");</a:t>
            </a:r>
          </a:p>
          <a:p>
            <a:r>
              <a:rPr lang="en-US" dirty="0" err="1"/>
              <a:t>Serial.print</a:t>
            </a:r>
            <a:r>
              <a:rPr lang="en-US" dirty="0"/>
              <a:t>(</a:t>
            </a:r>
            <a:r>
              <a:rPr lang="en-US" dirty="0" err="1"/>
              <a:t>AcY</a:t>
            </a:r>
            <a:r>
              <a:rPr lang="en-US" dirty="0"/>
              <a:t>);</a:t>
            </a:r>
          </a:p>
          <a:p>
            <a:r>
              <a:rPr lang="en-US" dirty="0" err="1"/>
              <a:t>Serial.print</a:t>
            </a:r>
            <a:r>
              <a:rPr lang="en-US" dirty="0"/>
              <a:t>("\t");</a:t>
            </a:r>
          </a:p>
          <a:p>
            <a:r>
              <a:rPr lang="en-US" dirty="0" err="1"/>
              <a:t>Serial.println</a:t>
            </a:r>
            <a:r>
              <a:rPr lang="en-US" dirty="0"/>
              <a:t>(</a:t>
            </a:r>
            <a:r>
              <a:rPr lang="en-US" dirty="0" err="1"/>
              <a:t>AcZ</a:t>
            </a:r>
            <a:r>
              <a:rPr lang="en-US" dirty="0"/>
              <a:t>); </a:t>
            </a:r>
          </a:p>
          <a:p>
            <a:r>
              <a:rPr lang="en-US" dirty="0"/>
              <a:t>}</a:t>
            </a:r>
          </a:p>
          <a:p>
            <a:endParaRPr lang="en-US" dirty="0"/>
          </a:p>
          <a:p>
            <a:endParaRPr lang="en-US" dirty="0"/>
          </a:p>
        </p:txBody>
      </p:sp>
    </p:spTree>
    <p:extLst>
      <p:ext uri="{BB962C8B-B14F-4D97-AF65-F5344CB8AC3E}">
        <p14:creationId xmlns:p14="http://schemas.microsoft.com/office/powerpoint/2010/main" val="364255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ROBOT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5355312"/>
          </a:xfrm>
          <a:prstGeom prst="rect">
            <a:avLst/>
          </a:prstGeom>
          <a:noFill/>
        </p:spPr>
        <p:txBody>
          <a:bodyPr wrap="square" rtlCol="0">
            <a:spAutoFit/>
          </a:bodyPr>
          <a:lstStyle/>
          <a:p>
            <a:endParaRPr lang="en-US" dirty="0"/>
          </a:p>
          <a:p>
            <a:r>
              <a:rPr lang="en-US" dirty="0"/>
              <a:t>#include &lt;</a:t>
            </a:r>
            <a:r>
              <a:rPr lang="en-US" dirty="0" err="1"/>
              <a:t>SoftwareSerial.h</a:t>
            </a:r>
            <a:r>
              <a:rPr lang="en-US" dirty="0"/>
              <a:t>&gt;</a:t>
            </a:r>
          </a:p>
          <a:p>
            <a:r>
              <a:rPr lang="en-US" dirty="0" err="1"/>
              <a:t>SoftwareSerial</a:t>
            </a:r>
            <a:r>
              <a:rPr lang="en-US" dirty="0"/>
              <a:t> </a:t>
            </a:r>
            <a:r>
              <a:rPr lang="en-US" dirty="0" err="1"/>
              <a:t>BT_Serial</a:t>
            </a:r>
            <a:r>
              <a:rPr lang="en-US" dirty="0"/>
              <a:t>(2, 3); // RX, TX</a:t>
            </a:r>
          </a:p>
          <a:p>
            <a:endParaRPr lang="en-US" dirty="0"/>
          </a:p>
          <a:p>
            <a:r>
              <a:rPr lang="en-US" dirty="0"/>
              <a:t>#define </a:t>
            </a:r>
            <a:r>
              <a:rPr lang="en-US" dirty="0" err="1"/>
              <a:t>enA</a:t>
            </a:r>
            <a:r>
              <a:rPr lang="en-US" dirty="0"/>
              <a:t> 10//Enable1 L298 Pin </a:t>
            </a:r>
            <a:r>
              <a:rPr lang="en-US" dirty="0" err="1"/>
              <a:t>enA</a:t>
            </a:r>
            <a:r>
              <a:rPr lang="en-US" dirty="0"/>
              <a:t> </a:t>
            </a:r>
          </a:p>
          <a:p>
            <a:r>
              <a:rPr lang="en-US" dirty="0"/>
              <a:t>#define in1 9 //Motor1  L298 Pin in1 </a:t>
            </a:r>
          </a:p>
          <a:p>
            <a:r>
              <a:rPr lang="en-US" dirty="0"/>
              <a:t>#define in2 8 //Motor1  L298 Pin in1 </a:t>
            </a:r>
          </a:p>
          <a:p>
            <a:r>
              <a:rPr lang="en-US" dirty="0"/>
              <a:t>#define in3 7 //Motor2  L298 Pin in1 </a:t>
            </a:r>
          </a:p>
          <a:p>
            <a:r>
              <a:rPr lang="en-US" dirty="0"/>
              <a:t>#define in4 6 //Motor2  L298 Pin in1 </a:t>
            </a:r>
          </a:p>
          <a:p>
            <a:r>
              <a:rPr lang="en-US" dirty="0"/>
              <a:t>#define </a:t>
            </a:r>
            <a:r>
              <a:rPr lang="en-US" dirty="0" err="1"/>
              <a:t>enB</a:t>
            </a:r>
            <a:r>
              <a:rPr lang="en-US" dirty="0"/>
              <a:t> 5 //Enable2 L298 Pin </a:t>
            </a:r>
            <a:r>
              <a:rPr lang="en-US" dirty="0" err="1"/>
              <a:t>enB</a:t>
            </a:r>
            <a:r>
              <a:rPr lang="en-US" dirty="0"/>
              <a:t> </a:t>
            </a:r>
          </a:p>
          <a:p>
            <a:endParaRPr lang="en-US" dirty="0"/>
          </a:p>
          <a:p>
            <a:r>
              <a:rPr lang="en-US" dirty="0"/>
              <a:t>char </a:t>
            </a:r>
            <a:r>
              <a:rPr lang="en-US" dirty="0" err="1"/>
              <a:t>bt_data</a:t>
            </a:r>
            <a:r>
              <a:rPr lang="en-US" dirty="0"/>
              <a:t>; // variable to receive data from the serial port</a:t>
            </a:r>
          </a:p>
          <a:p>
            <a:r>
              <a:rPr lang="en-US" dirty="0"/>
              <a:t>int Speed = 150; //Write The Duty Cycle 0 to 255 Enable Pins for Motor Speed  </a:t>
            </a:r>
          </a:p>
          <a:p>
            <a:endParaRPr lang="en-US" dirty="0"/>
          </a:p>
          <a:p>
            <a:r>
              <a:rPr lang="en-US" dirty="0"/>
              <a:t>void setup() { // put your setup code here, to run once</a:t>
            </a:r>
          </a:p>
          <a:p>
            <a:endParaRPr lang="en-US" dirty="0"/>
          </a:p>
          <a:p>
            <a:r>
              <a:rPr lang="en-US" dirty="0" err="1"/>
              <a:t>Serial.begin</a:t>
            </a:r>
            <a:r>
              <a:rPr lang="en-US" dirty="0"/>
              <a:t>(9600); // start serial communication at 9600bps</a:t>
            </a:r>
          </a:p>
          <a:p>
            <a:r>
              <a:rPr lang="en-US" dirty="0" err="1"/>
              <a:t>BT_Serial.begin</a:t>
            </a:r>
            <a:r>
              <a:rPr lang="en-US" dirty="0"/>
              <a:t>(9600); </a:t>
            </a:r>
          </a:p>
          <a:p>
            <a:endParaRPr lang="en-US" dirty="0"/>
          </a:p>
        </p:txBody>
      </p:sp>
    </p:spTree>
    <p:extLst>
      <p:ext uri="{BB962C8B-B14F-4D97-AF65-F5344CB8AC3E}">
        <p14:creationId xmlns:p14="http://schemas.microsoft.com/office/powerpoint/2010/main" val="1257819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ROBOT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6186309"/>
          </a:xfrm>
          <a:prstGeom prst="rect">
            <a:avLst/>
          </a:prstGeom>
          <a:noFill/>
        </p:spPr>
        <p:txBody>
          <a:bodyPr wrap="square" rtlCol="0">
            <a:spAutoFit/>
          </a:bodyPr>
          <a:lstStyle/>
          <a:p>
            <a:endParaRPr lang="en-US" dirty="0"/>
          </a:p>
          <a:p>
            <a:r>
              <a:rPr lang="en-US" dirty="0" err="1"/>
              <a:t>pinMode</a:t>
            </a:r>
            <a:r>
              <a:rPr lang="en-US" dirty="0"/>
              <a:t>(</a:t>
            </a:r>
            <a:r>
              <a:rPr lang="en-US" dirty="0" err="1"/>
              <a:t>enA</a:t>
            </a:r>
            <a:r>
              <a:rPr lang="en-US" dirty="0"/>
              <a:t>, OUTPUT); // declare as output for L298 Pin </a:t>
            </a:r>
            <a:r>
              <a:rPr lang="en-US" dirty="0" err="1"/>
              <a:t>enA</a:t>
            </a:r>
            <a:r>
              <a:rPr lang="en-US" dirty="0"/>
              <a:t> </a:t>
            </a:r>
          </a:p>
          <a:p>
            <a:r>
              <a:rPr lang="en-US" dirty="0" err="1"/>
              <a:t>pinMode</a:t>
            </a:r>
            <a:r>
              <a:rPr lang="en-US" dirty="0"/>
              <a:t>(in1, OUTPUT); // declare as output for L298 Pin in1 </a:t>
            </a:r>
          </a:p>
          <a:p>
            <a:r>
              <a:rPr lang="en-US" dirty="0" err="1"/>
              <a:t>pinMode</a:t>
            </a:r>
            <a:r>
              <a:rPr lang="en-US" dirty="0"/>
              <a:t>(in2, OUTPUT); // declare as output for L298 Pin in2 </a:t>
            </a:r>
          </a:p>
          <a:p>
            <a:r>
              <a:rPr lang="en-US" dirty="0" err="1"/>
              <a:t>pinMode</a:t>
            </a:r>
            <a:r>
              <a:rPr lang="en-US" dirty="0"/>
              <a:t>(in3, OUTPUT); // declare as output for L298 Pin in3   </a:t>
            </a:r>
          </a:p>
          <a:p>
            <a:r>
              <a:rPr lang="en-US" dirty="0" err="1"/>
              <a:t>pinMode</a:t>
            </a:r>
            <a:r>
              <a:rPr lang="en-US" dirty="0"/>
              <a:t>(in4, OUTPUT); // declare as output for L298 Pin in4 </a:t>
            </a:r>
          </a:p>
          <a:p>
            <a:r>
              <a:rPr lang="en-US" dirty="0" err="1"/>
              <a:t>pinMode</a:t>
            </a:r>
            <a:r>
              <a:rPr lang="en-US" dirty="0"/>
              <a:t>(</a:t>
            </a:r>
            <a:r>
              <a:rPr lang="en-US" dirty="0" err="1"/>
              <a:t>enB</a:t>
            </a:r>
            <a:r>
              <a:rPr lang="en-US" dirty="0"/>
              <a:t>, OUTPUT); // declare as output for L298 Pin </a:t>
            </a:r>
            <a:r>
              <a:rPr lang="en-US" dirty="0" err="1"/>
              <a:t>enB</a:t>
            </a:r>
            <a:r>
              <a:rPr lang="en-US" dirty="0"/>
              <a:t> </a:t>
            </a:r>
          </a:p>
          <a:p>
            <a:endParaRPr lang="en-US" dirty="0"/>
          </a:p>
          <a:p>
            <a:r>
              <a:rPr lang="en-US" dirty="0"/>
              <a:t>delay(200);</a:t>
            </a:r>
          </a:p>
          <a:p>
            <a:r>
              <a:rPr lang="en-US" dirty="0"/>
              <a:t>}</a:t>
            </a:r>
          </a:p>
          <a:p>
            <a:r>
              <a:rPr lang="en-US" dirty="0"/>
              <a:t>void loop(){</a:t>
            </a:r>
          </a:p>
          <a:p>
            <a:r>
              <a:rPr lang="en-US" dirty="0"/>
              <a:t>if(</a:t>
            </a:r>
            <a:r>
              <a:rPr lang="en-US" dirty="0" err="1"/>
              <a:t>BT_Serial.available</a:t>
            </a:r>
            <a:r>
              <a:rPr lang="en-US" dirty="0"/>
              <a:t>() &gt; 0){  //if some date is sent, reads it and saves in state     </a:t>
            </a:r>
          </a:p>
          <a:p>
            <a:r>
              <a:rPr lang="en-US" dirty="0" err="1"/>
              <a:t>bt_data</a:t>
            </a:r>
            <a:r>
              <a:rPr lang="en-US" dirty="0"/>
              <a:t> = </a:t>
            </a:r>
            <a:r>
              <a:rPr lang="en-US" dirty="0" err="1"/>
              <a:t>BT_Serial.read</a:t>
            </a:r>
            <a:r>
              <a:rPr lang="en-US" dirty="0"/>
              <a:t>(); </a:t>
            </a:r>
          </a:p>
          <a:p>
            <a:r>
              <a:rPr lang="en-US" dirty="0" err="1"/>
              <a:t>Serial.println</a:t>
            </a:r>
            <a:r>
              <a:rPr lang="en-US" dirty="0"/>
              <a:t>(</a:t>
            </a:r>
            <a:r>
              <a:rPr lang="en-US" dirty="0" err="1"/>
              <a:t>bt_data</a:t>
            </a:r>
            <a:r>
              <a:rPr lang="en-US" dirty="0"/>
              <a:t>);          </a:t>
            </a:r>
          </a:p>
          <a:p>
            <a:r>
              <a:rPr lang="en-US" dirty="0"/>
              <a:t>}</a:t>
            </a:r>
          </a:p>
          <a:p>
            <a:r>
              <a:rPr lang="en-US" dirty="0"/>
              <a:t>  </a:t>
            </a:r>
          </a:p>
          <a:p>
            <a:r>
              <a:rPr lang="en-US" dirty="0"/>
              <a:t>     if(</a:t>
            </a:r>
            <a:r>
              <a:rPr lang="en-US" dirty="0" err="1"/>
              <a:t>bt_data</a:t>
            </a:r>
            <a:r>
              <a:rPr lang="en-US" dirty="0"/>
              <a:t> == 'f'){</a:t>
            </a:r>
            <a:r>
              <a:rPr lang="en-US" dirty="0" err="1"/>
              <a:t>forword</a:t>
            </a:r>
            <a:r>
              <a:rPr lang="en-US" dirty="0"/>
              <a:t>();  Speed=180;}  // if the </a:t>
            </a:r>
            <a:r>
              <a:rPr lang="en-US" dirty="0" err="1"/>
              <a:t>bt_data</a:t>
            </a:r>
            <a:r>
              <a:rPr lang="en-US" dirty="0"/>
              <a:t> is 'f' the DC motor will go forward</a:t>
            </a:r>
          </a:p>
          <a:p>
            <a:r>
              <a:rPr lang="en-US" dirty="0"/>
              <a:t>else if(</a:t>
            </a:r>
            <a:r>
              <a:rPr lang="en-US" dirty="0" err="1"/>
              <a:t>bt_data</a:t>
            </a:r>
            <a:r>
              <a:rPr lang="en-US" dirty="0"/>
              <a:t> == 'b'){</a:t>
            </a:r>
            <a:r>
              <a:rPr lang="en-US" dirty="0" err="1"/>
              <a:t>backword</a:t>
            </a:r>
            <a:r>
              <a:rPr lang="en-US" dirty="0"/>
              <a:t>(); Speed=180;}  // if the </a:t>
            </a:r>
            <a:r>
              <a:rPr lang="en-US" dirty="0" err="1"/>
              <a:t>bt_data</a:t>
            </a:r>
            <a:r>
              <a:rPr lang="en-US" dirty="0"/>
              <a:t> is 'b' the motor will Reverse</a:t>
            </a:r>
          </a:p>
          <a:p>
            <a:r>
              <a:rPr lang="en-US" dirty="0"/>
              <a:t>else if(</a:t>
            </a:r>
            <a:r>
              <a:rPr lang="en-US" dirty="0" err="1"/>
              <a:t>bt_data</a:t>
            </a:r>
            <a:r>
              <a:rPr lang="en-US" dirty="0"/>
              <a:t> == 'l'){</a:t>
            </a:r>
            <a:r>
              <a:rPr lang="en-US" dirty="0" err="1"/>
              <a:t>turnLeft</a:t>
            </a:r>
            <a:r>
              <a:rPr lang="en-US" dirty="0"/>
              <a:t>(); Speed=250;}  // if the </a:t>
            </a:r>
            <a:r>
              <a:rPr lang="en-US" dirty="0" err="1"/>
              <a:t>bt_data</a:t>
            </a:r>
            <a:r>
              <a:rPr lang="en-US" dirty="0"/>
              <a:t> is 'l' the motor will turn left</a:t>
            </a:r>
          </a:p>
          <a:p>
            <a:r>
              <a:rPr lang="en-US" dirty="0"/>
              <a:t>else if(</a:t>
            </a:r>
            <a:r>
              <a:rPr lang="en-US" dirty="0" err="1"/>
              <a:t>bt_data</a:t>
            </a:r>
            <a:r>
              <a:rPr lang="en-US" dirty="0"/>
              <a:t> == 'r'){</a:t>
            </a:r>
            <a:r>
              <a:rPr lang="en-US" dirty="0" err="1"/>
              <a:t>turnRight</a:t>
            </a:r>
            <a:r>
              <a:rPr lang="en-US" dirty="0"/>
              <a:t>();Speed=250;} // if the </a:t>
            </a:r>
            <a:r>
              <a:rPr lang="en-US" dirty="0" err="1"/>
              <a:t>bt_data</a:t>
            </a:r>
            <a:r>
              <a:rPr lang="en-US" dirty="0"/>
              <a:t> is 'r' the motor will turn right</a:t>
            </a:r>
          </a:p>
          <a:p>
            <a:r>
              <a:rPr lang="en-US" dirty="0"/>
              <a:t>else if(</a:t>
            </a:r>
            <a:r>
              <a:rPr lang="en-US" dirty="0" err="1"/>
              <a:t>bt_data</a:t>
            </a:r>
            <a:r>
              <a:rPr lang="en-US" dirty="0"/>
              <a:t> == 's'){Stop(); }     // if the </a:t>
            </a:r>
            <a:r>
              <a:rPr lang="en-US" dirty="0" err="1"/>
              <a:t>bt_data</a:t>
            </a:r>
            <a:r>
              <a:rPr lang="en-US" dirty="0"/>
              <a:t> 's' the motor will Stop</a:t>
            </a:r>
          </a:p>
          <a:p>
            <a:endParaRPr lang="en-US" dirty="0"/>
          </a:p>
        </p:txBody>
      </p:sp>
    </p:spTree>
    <p:extLst>
      <p:ext uri="{BB962C8B-B14F-4D97-AF65-F5344CB8AC3E}">
        <p14:creationId xmlns:p14="http://schemas.microsoft.com/office/powerpoint/2010/main" val="2828741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F3D1-71E3-53B9-83FB-040F62E84F31}"/>
              </a:ext>
            </a:extLst>
          </p:cNvPr>
          <p:cNvSpPr>
            <a:spLocks noGrp="1"/>
          </p:cNvSpPr>
          <p:nvPr>
            <p:ph type="title"/>
          </p:nvPr>
        </p:nvSpPr>
        <p:spPr/>
        <p:txBody>
          <a:bodyPr/>
          <a:lstStyle/>
          <a:p>
            <a:endParaRPr lang="en-US"/>
          </a:p>
        </p:txBody>
      </p:sp>
      <p:pic>
        <p:nvPicPr>
          <p:cNvPr id="5" name="Content Placeholder 4" descr="A picture containing text, different, various, items">
            <a:extLst>
              <a:ext uri="{FF2B5EF4-FFF2-40B4-BE49-F238E27FC236}">
                <a16:creationId xmlns:a16="http://schemas.microsoft.com/office/drawing/2014/main" id="{F2870846-8DA4-2CD1-1991-E19ABAF6C1BE}"/>
              </a:ext>
            </a:extLst>
          </p:cNvPr>
          <p:cNvPicPr>
            <a:picLocks noGrp="1" noChangeAspect="1"/>
          </p:cNvPicPr>
          <p:nvPr>
            <p:ph idx="1"/>
          </p:nvPr>
        </p:nvPicPr>
        <p:blipFill>
          <a:blip r:embed="rId2"/>
          <a:stretch>
            <a:fillRect/>
          </a:stretch>
        </p:blipFill>
        <p:spPr>
          <a:xfrm>
            <a:off x="-1" y="-191069"/>
            <a:ext cx="12296633" cy="7219666"/>
          </a:xfrm>
        </p:spPr>
      </p:pic>
      <p:sp>
        <p:nvSpPr>
          <p:cNvPr id="6" name="Title 1">
            <a:extLst>
              <a:ext uri="{FF2B5EF4-FFF2-40B4-BE49-F238E27FC236}">
                <a16:creationId xmlns:a16="http://schemas.microsoft.com/office/drawing/2014/main" id="{4B64C45A-158A-0947-3C0B-77606C4F0CC6}"/>
              </a:ext>
            </a:extLst>
          </p:cNvPr>
          <p:cNvSpPr txBox="1">
            <a:spLocks/>
          </p:cNvSpPr>
          <p:nvPr/>
        </p:nvSpPr>
        <p:spPr>
          <a:xfrm>
            <a:off x="10217056" y="1087272"/>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Cavolini" panose="03000502040302020204" pitchFamily="66" charset="0"/>
                <a:cs typeface="Cavolini" panose="03000502040302020204" pitchFamily="66" charset="0"/>
              </a:rPr>
              <a:t>               </a:t>
            </a:r>
            <a:r>
              <a:rPr lang="en-US" b="1" dirty="0">
                <a:solidFill>
                  <a:schemeClr val="bg1"/>
                </a:solidFill>
                <a:latin typeface="Cavolini" panose="03000502040302020204" pitchFamily="66" charset="0"/>
                <a:cs typeface="Cavolini" panose="03000502040302020204" pitchFamily="66" charset="0"/>
              </a:rPr>
              <a:t>Problem statement</a:t>
            </a:r>
          </a:p>
        </p:txBody>
      </p:sp>
      <p:sp>
        <p:nvSpPr>
          <p:cNvPr id="7" name="Content Placeholder 2">
            <a:extLst>
              <a:ext uri="{FF2B5EF4-FFF2-40B4-BE49-F238E27FC236}">
                <a16:creationId xmlns:a16="http://schemas.microsoft.com/office/drawing/2014/main" id="{8F075EA7-9099-5423-94F3-E79C8336A678}"/>
              </a:ext>
            </a:extLst>
          </p:cNvPr>
          <p:cNvSpPr txBox="1">
            <a:spLocks/>
          </p:cNvSpPr>
          <p:nvPr/>
        </p:nvSpPr>
        <p:spPr>
          <a:xfrm>
            <a:off x="-10578388" y="3014353"/>
            <a:ext cx="10131425" cy="38436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b="1" dirty="0"/>
              <a:t>Develop a hand gesture-controlled car using Arduino that can be used to navigate in indoor environments without the need for physical buttons or joysticks. The system should allow users to control the car's movement using a set of predefined hand gestures, such as moving their hand up or down to control the car's speed, or tilting their hand left or right to steer the car. The car should be able to avoid obstacles and follow a pre-defined path autonomously if no hand gesture is detected. The system should be easy to use and reliable, with minimal latency and accurate gesture recognition, and should be suitable for use in a variety of indoor environments, such as classrooms, laboratories, or offices. The project should be implemented using off-the-shelf components and open-source software, and the final system should be well-documented and easy to replicate.</a:t>
            </a:r>
          </a:p>
        </p:txBody>
      </p:sp>
    </p:spTree>
    <p:extLst>
      <p:ext uri="{BB962C8B-B14F-4D97-AF65-F5344CB8AC3E}">
        <p14:creationId xmlns:p14="http://schemas.microsoft.com/office/powerpoint/2010/main" val="294048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ROBOT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5632311"/>
          </a:xfrm>
          <a:prstGeom prst="rect">
            <a:avLst/>
          </a:prstGeom>
          <a:noFill/>
        </p:spPr>
        <p:txBody>
          <a:bodyPr wrap="square" rtlCol="0">
            <a:spAutoFit/>
          </a:bodyPr>
          <a:lstStyle/>
          <a:p>
            <a:endParaRPr lang="en-US" dirty="0"/>
          </a:p>
          <a:p>
            <a:r>
              <a:rPr lang="en-US" dirty="0" err="1"/>
              <a:t>analogWrite</a:t>
            </a:r>
            <a:r>
              <a:rPr lang="en-US" dirty="0"/>
              <a:t>(</a:t>
            </a:r>
            <a:r>
              <a:rPr lang="en-US" dirty="0" err="1"/>
              <a:t>enA</a:t>
            </a:r>
            <a:r>
              <a:rPr lang="en-US" dirty="0"/>
              <a:t>, Speed); // Write The Duty Cycle 0 to 255 Enable Pin A for Motor1 Speed </a:t>
            </a:r>
          </a:p>
          <a:p>
            <a:r>
              <a:rPr lang="en-US" dirty="0" err="1"/>
              <a:t>analogWrite</a:t>
            </a:r>
            <a:r>
              <a:rPr lang="en-US" dirty="0"/>
              <a:t>(</a:t>
            </a:r>
            <a:r>
              <a:rPr lang="en-US" dirty="0" err="1"/>
              <a:t>enB</a:t>
            </a:r>
            <a:r>
              <a:rPr lang="en-US" dirty="0"/>
              <a:t>, Speed); // Write The Duty Cycle 0 to 255 Enable Pin B for Motor2 Speed </a:t>
            </a:r>
          </a:p>
          <a:p>
            <a:endParaRPr lang="en-US" dirty="0"/>
          </a:p>
          <a:p>
            <a:r>
              <a:rPr lang="en-US" dirty="0"/>
              <a:t>delay(50);</a:t>
            </a:r>
          </a:p>
          <a:p>
            <a:r>
              <a:rPr lang="en-US" dirty="0"/>
              <a:t>}</a:t>
            </a:r>
          </a:p>
          <a:p>
            <a:endParaRPr lang="en-US" dirty="0"/>
          </a:p>
          <a:p>
            <a:r>
              <a:rPr lang="en-US" dirty="0"/>
              <a:t>void </a:t>
            </a:r>
            <a:r>
              <a:rPr lang="en-US" dirty="0" err="1"/>
              <a:t>forword</a:t>
            </a:r>
            <a:r>
              <a:rPr lang="en-US" dirty="0"/>
              <a:t>(){  //</a:t>
            </a:r>
            <a:r>
              <a:rPr lang="en-US" dirty="0" err="1"/>
              <a:t>forword</a:t>
            </a:r>
            <a:endParaRPr lang="en-US" dirty="0"/>
          </a:p>
          <a:p>
            <a:r>
              <a:rPr lang="en-US" dirty="0" err="1"/>
              <a:t>digitalWrite</a:t>
            </a:r>
            <a:r>
              <a:rPr lang="en-US" dirty="0"/>
              <a:t>(in1, HIGH); //Right Motor </a:t>
            </a:r>
            <a:r>
              <a:rPr lang="en-US" dirty="0" err="1"/>
              <a:t>forword</a:t>
            </a:r>
            <a:r>
              <a:rPr lang="en-US" dirty="0"/>
              <a:t> Pin </a:t>
            </a:r>
          </a:p>
          <a:p>
            <a:r>
              <a:rPr lang="en-US" dirty="0" err="1"/>
              <a:t>digitalWrite</a:t>
            </a:r>
            <a:r>
              <a:rPr lang="en-US" dirty="0"/>
              <a:t>(in2, LOW);  //Right Motor </a:t>
            </a:r>
            <a:r>
              <a:rPr lang="en-US" dirty="0" err="1"/>
              <a:t>backword</a:t>
            </a:r>
            <a:r>
              <a:rPr lang="en-US" dirty="0"/>
              <a:t> Pin </a:t>
            </a:r>
          </a:p>
          <a:p>
            <a:r>
              <a:rPr lang="en-US" dirty="0" err="1"/>
              <a:t>digitalWrite</a:t>
            </a:r>
            <a:r>
              <a:rPr lang="en-US" dirty="0"/>
              <a:t>(in3, LOW);  //Left Motor </a:t>
            </a:r>
            <a:r>
              <a:rPr lang="en-US" dirty="0" err="1"/>
              <a:t>backword</a:t>
            </a:r>
            <a:r>
              <a:rPr lang="en-US" dirty="0"/>
              <a:t> Pin </a:t>
            </a:r>
          </a:p>
          <a:p>
            <a:r>
              <a:rPr lang="en-US" dirty="0" err="1"/>
              <a:t>digitalWrite</a:t>
            </a:r>
            <a:r>
              <a:rPr lang="en-US" dirty="0"/>
              <a:t>(in4, HIGH); //Left Motor </a:t>
            </a:r>
            <a:r>
              <a:rPr lang="en-US" dirty="0" err="1"/>
              <a:t>forword</a:t>
            </a:r>
            <a:r>
              <a:rPr lang="en-US" dirty="0"/>
              <a:t> Pin </a:t>
            </a:r>
          </a:p>
          <a:p>
            <a:r>
              <a:rPr lang="en-US" dirty="0"/>
              <a:t>}</a:t>
            </a:r>
          </a:p>
          <a:p>
            <a:endParaRPr lang="en-US" dirty="0"/>
          </a:p>
          <a:p>
            <a:r>
              <a:rPr lang="en-US" dirty="0"/>
              <a:t>void </a:t>
            </a:r>
            <a:r>
              <a:rPr lang="en-US" dirty="0" err="1"/>
              <a:t>backword</a:t>
            </a:r>
            <a:r>
              <a:rPr lang="en-US" dirty="0"/>
              <a:t>(){ //</a:t>
            </a:r>
            <a:r>
              <a:rPr lang="en-US" dirty="0" err="1"/>
              <a:t>backword</a:t>
            </a:r>
            <a:endParaRPr lang="en-US" dirty="0"/>
          </a:p>
          <a:p>
            <a:r>
              <a:rPr lang="en-US" dirty="0" err="1"/>
              <a:t>digitalWrite</a:t>
            </a:r>
            <a:r>
              <a:rPr lang="en-US" dirty="0"/>
              <a:t>(in1, LOW);  //Right Motor </a:t>
            </a:r>
            <a:r>
              <a:rPr lang="en-US" dirty="0" err="1"/>
              <a:t>forword</a:t>
            </a:r>
            <a:r>
              <a:rPr lang="en-US" dirty="0"/>
              <a:t> Pin </a:t>
            </a:r>
          </a:p>
          <a:p>
            <a:r>
              <a:rPr lang="en-US" dirty="0" err="1"/>
              <a:t>digitalWrite</a:t>
            </a:r>
            <a:r>
              <a:rPr lang="en-US" dirty="0"/>
              <a:t>(in2, HIGH); //Right Motor </a:t>
            </a:r>
            <a:r>
              <a:rPr lang="en-US" dirty="0" err="1"/>
              <a:t>backword</a:t>
            </a:r>
            <a:r>
              <a:rPr lang="en-US" dirty="0"/>
              <a:t> Pin </a:t>
            </a:r>
          </a:p>
          <a:p>
            <a:r>
              <a:rPr lang="en-US" dirty="0" err="1"/>
              <a:t>digitalWrite</a:t>
            </a:r>
            <a:r>
              <a:rPr lang="en-US" dirty="0"/>
              <a:t>(in3, HIGH); //Left Motor </a:t>
            </a:r>
            <a:r>
              <a:rPr lang="en-US" dirty="0" err="1"/>
              <a:t>backword</a:t>
            </a:r>
            <a:r>
              <a:rPr lang="en-US" dirty="0"/>
              <a:t> Pin </a:t>
            </a:r>
          </a:p>
          <a:p>
            <a:r>
              <a:rPr lang="en-US" dirty="0" err="1"/>
              <a:t>digitalWrite</a:t>
            </a:r>
            <a:r>
              <a:rPr lang="en-US" dirty="0"/>
              <a:t>(in4, LOW);  //Left Motor </a:t>
            </a:r>
            <a:r>
              <a:rPr lang="en-US" dirty="0" err="1"/>
              <a:t>forword</a:t>
            </a:r>
            <a:r>
              <a:rPr lang="en-US" dirty="0"/>
              <a:t> Pin </a:t>
            </a:r>
          </a:p>
          <a:p>
            <a:r>
              <a:rPr lang="en-US" dirty="0"/>
              <a:t>}</a:t>
            </a:r>
          </a:p>
        </p:txBody>
      </p:sp>
    </p:spTree>
    <p:extLst>
      <p:ext uri="{BB962C8B-B14F-4D97-AF65-F5344CB8AC3E}">
        <p14:creationId xmlns:p14="http://schemas.microsoft.com/office/powerpoint/2010/main" val="190387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ROBOT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7017306"/>
          </a:xfrm>
          <a:prstGeom prst="rect">
            <a:avLst/>
          </a:prstGeom>
          <a:noFill/>
        </p:spPr>
        <p:txBody>
          <a:bodyPr wrap="square" rtlCol="0">
            <a:spAutoFit/>
          </a:bodyPr>
          <a:lstStyle/>
          <a:p>
            <a:endParaRPr lang="en-US" dirty="0"/>
          </a:p>
          <a:p>
            <a:endParaRPr lang="en-US" dirty="0"/>
          </a:p>
          <a:p>
            <a:r>
              <a:rPr lang="en-US" dirty="0"/>
              <a:t>void </a:t>
            </a:r>
            <a:r>
              <a:rPr lang="en-US" dirty="0" err="1"/>
              <a:t>turnRight</a:t>
            </a:r>
            <a:r>
              <a:rPr lang="en-US" dirty="0"/>
              <a:t>(){ //</a:t>
            </a:r>
            <a:r>
              <a:rPr lang="en-US" dirty="0" err="1"/>
              <a:t>turnRight</a:t>
            </a:r>
            <a:endParaRPr lang="en-US" dirty="0"/>
          </a:p>
          <a:p>
            <a:r>
              <a:rPr lang="en-US" dirty="0" err="1"/>
              <a:t>digitalWrite</a:t>
            </a:r>
            <a:r>
              <a:rPr lang="en-US" dirty="0"/>
              <a:t>(in1, LOW);  //Right Motor </a:t>
            </a:r>
            <a:r>
              <a:rPr lang="en-US" dirty="0" err="1"/>
              <a:t>forword</a:t>
            </a:r>
            <a:r>
              <a:rPr lang="en-US" dirty="0"/>
              <a:t> Pin </a:t>
            </a:r>
          </a:p>
          <a:p>
            <a:r>
              <a:rPr lang="en-US" dirty="0" err="1"/>
              <a:t>digitalWrite</a:t>
            </a:r>
            <a:r>
              <a:rPr lang="en-US" dirty="0"/>
              <a:t>(in2, HIGH); //Right Motor </a:t>
            </a:r>
            <a:r>
              <a:rPr lang="en-US" dirty="0" err="1"/>
              <a:t>backword</a:t>
            </a:r>
            <a:r>
              <a:rPr lang="en-US" dirty="0"/>
              <a:t> Pin  </a:t>
            </a:r>
          </a:p>
          <a:p>
            <a:r>
              <a:rPr lang="en-US" dirty="0" err="1"/>
              <a:t>digitalWrite</a:t>
            </a:r>
            <a:r>
              <a:rPr lang="en-US" dirty="0"/>
              <a:t>(in3, LOW);  //Left Motor </a:t>
            </a:r>
            <a:r>
              <a:rPr lang="en-US" dirty="0" err="1"/>
              <a:t>backword</a:t>
            </a:r>
            <a:r>
              <a:rPr lang="en-US" dirty="0"/>
              <a:t> Pin </a:t>
            </a:r>
          </a:p>
          <a:p>
            <a:r>
              <a:rPr lang="en-US" dirty="0" err="1"/>
              <a:t>digitalWrite</a:t>
            </a:r>
            <a:r>
              <a:rPr lang="en-US" dirty="0"/>
              <a:t>(in4, HIGH); //Left Motor </a:t>
            </a:r>
            <a:r>
              <a:rPr lang="en-US" dirty="0" err="1"/>
              <a:t>forword</a:t>
            </a:r>
            <a:r>
              <a:rPr lang="en-US" dirty="0"/>
              <a:t> Pin </a:t>
            </a:r>
          </a:p>
          <a:p>
            <a:r>
              <a:rPr lang="en-US" dirty="0"/>
              <a:t>}</a:t>
            </a:r>
          </a:p>
          <a:p>
            <a:endParaRPr lang="en-US" dirty="0"/>
          </a:p>
          <a:p>
            <a:r>
              <a:rPr lang="en-US" dirty="0"/>
              <a:t>void </a:t>
            </a:r>
            <a:r>
              <a:rPr lang="en-US" dirty="0" err="1"/>
              <a:t>turnLeft</a:t>
            </a:r>
            <a:r>
              <a:rPr lang="en-US" dirty="0"/>
              <a:t>(){ //</a:t>
            </a:r>
            <a:r>
              <a:rPr lang="en-US" dirty="0" err="1"/>
              <a:t>turnLeft</a:t>
            </a:r>
            <a:endParaRPr lang="en-US" dirty="0"/>
          </a:p>
          <a:p>
            <a:r>
              <a:rPr lang="en-US" dirty="0" err="1"/>
              <a:t>digitalWrite</a:t>
            </a:r>
            <a:r>
              <a:rPr lang="en-US" dirty="0"/>
              <a:t>(in1, HIGH); //Right Motor </a:t>
            </a:r>
            <a:r>
              <a:rPr lang="en-US" dirty="0" err="1"/>
              <a:t>forword</a:t>
            </a:r>
            <a:r>
              <a:rPr lang="en-US" dirty="0"/>
              <a:t> Pin </a:t>
            </a:r>
          </a:p>
          <a:p>
            <a:r>
              <a:rPr lang="en-US" dirty="0" err="1"/>
              <a:t>digitalWrite</a:t>
            </a:r>
            <a:r>
              <a:rPr lang="en-US" dirty="0"/>
              <a:t>(in2, LOW);  //Right Motor </a:t>
            </a:r>
            <a:r>
              <a:rPr lang="en-US" dirty="0" err="1"/>
              <a:t>backword</a:t>
            </a:r>
            <a:r>
              <a:rPr lang="en-US" dirty="0"/>
              <a:t> Pin </a:t>
            </a:r>
          </a:p>
          <a:p>
            <a:r>
              <a:rPr lang="en-US" dirty="0" err="1"/>
              <a:t>digitalWrite</a:t>
            </a:r>
            <a:r>
              <a:rPr lang="en-US" dirty="0"/>
              <a:t>(in3, HIGH); //Left Motor </a:t>
            </a:r>
            <a:r>
              <a:rPr lang="en-US" dirty="0" err="1"/>
              <a:t>backword</a:t>
            </a:r>
            <a:r>
              <a:rPr lang="en-US" dirty="0"/>
              <a:t> Pin </a:t>
            </a:r>
          </a:p>
          <a:p>
            <a:r>
              <a:rPr lang="en-US" dirty="0" err="1"/>
              <a:t>digitalWrite</a:t>
            </a:r>
            <a:r>
              <a:rPr lang="en-US" dirty="0"/>
              <a:t>(in4, LOW);  //Left Motor </a:t>
            </a:r>
            <a:r>
              <a:rPr lang="en-US" dirty="0" err="1"/>
              <a:t>forword</a:t>
            </a:r>
            <a:r>
              <a:rPr lang="en-US" dirty="0"/>
              <a:t> Pin </a:t>
            </a:r>
          </a:p>
          <a:p>
            <a:r>
              <a:rPr lang="en-US" dirty="0"/>
              <a:t>}</a:t>
            </a:r>
          </a:p>
          <a:p>
            <a:endParaRPr lang="en-US" dirty="0"/>
          </a:p>
          <a:p>
            <a:r>
              <a:rPr lang="en-US" dirty="0"/>
              <a:t>void Stop(){ //stop</a:t>
            </a:r>
          </a:p>
          <a:p>
            <a:r>
              <a:rPr lang="en-US" dirty="0" err="1"/>
              <a:t>digitalWrite</a:t>
            </a:r>
            <a:r>
              <a:rPr lang="en-US" dirty="0"/>
              <a:t>(in1, LOW); //Right Motor </a:t>
            </a:r>
            <a:r>
              <a:rPr lang="en-US" dirty="0" err="1"/>
              <a:t>forword</a:t>
            </a:r>
            <a:r>
              <a:rPr lang="en-US" dirty="0"/>
              <a:t> Pin </a:t>
            </a:r>
          </a:p>
          <a:p>
            <a:r>
              <a:rPr lang="en-US" dirty="0" err="1"/>
              <a:t>digitalWrite</a:t>
            </a:r>
            <a:r>
              <a:rPr lang="en-US" dirty="0"/>
              <a:t>(in2, LOW); //Right Motor </a:t>
            </a:r>
            <a:r>
              <a:rPr lang="en-US" dirty="0" err="1"/>
              <a:t>backword</a:t>
            </a:r>
            <a:r>
              <a:rPr lang="en-US" dirty="0"/>
              <a:t> Pin </a:t>
            </a:r>
          </a:p>
          <a:p>
            <a:r>
              <a:rPr lang="en-US" dirty="0" err="1"/>
              <a:t>digitalWrite</a:t>
            </a:r>
            <a:r>
              <a:rPr lang="en-US" dirty="0"/>
              <a:t>(in3, LOW); //Left Motor </a:t>
            </a:r>
            <a:r>
              <a:rPr lang="en-US" dirty="0" err="1"/>
              <a:t>backword</a:t>
            </a:r>
            <a:r>
              <a:rPr lang="en-US" dirty="0"/>
              <a:t> Pin </a:t>
            </a:r>
          </a:p>
          <a:p>
            <a:r>
              <a:rPr lang="en-US" dirty="0" err="1"/>
              <a:t>digitalWrite</a:t>
            </a:r>
            <a:r>
              <a:rPr lang="en-US" dirty="0"/>
              <a:t>(in4, LOW); //Left Motor </a:t>
            </a:r>
            <a:r>
              <a:rPr lang="en-US" dirty="0" err="1"/>
              <a:t>forword</a:t>
            </a:r>
            <a:r>
              <a:rPr lang="en-US" dirty="0"/>
              <a:t> Pin </a:t>
            </a:r>
          </a:p>
          <a:p>
            <a:endParaRPr lang="en-US" dirty="0"/>
          </a:p>
          <a:p>
            <a:endParaRPr lang="en-US" dirty="0"/>
          </a:p>
          <a:p>
            <a:endParaRPr lang="en-US" dirty="0"/>
          </a:p>
          <a:p>
            <a:endParaRPr lang="en-US" dirty="0"/>
          </a:p>
        </p:txBody>
      </p:sp>
      <p:pic>
        <p:nvPicPr>
          <p:cNvPr id="3" name="Picture 2" descr="Icon&#10;&#10;Description automatically generated with medium confidence">
            <a:extLst>
              <a:ext uri="{FF2B5EF4-FFF2-40B4-BE49-F238E27FC236}">
                <a16:creationId xmlns:a16="http://schemas.microsoft.com/office/drawing/2014/main" id="{2FBA195E-2AF7-3125-824D-92D2ACDDDA57}"/>
              </a:ext>
              <a:ext uri="{C183D7F6-B498-43B3-948B-1728B52AA6E4}">
                <adec:decorative xmlns:adec="http://schemas.microsoft.com/office/drawing/2017/decorative" val="0"/>
              </a:ext>
            </a:extLst>
          </p:cNvPr>
          <p:cNvPicPr/>
          <p:nvPr/>
        </p:nvPicPr>
        <p:blipFill>
          <a:blip r:embed="rId2"/>
          <a:stretch>
            <a:fillRect/>
          </a:stretch>
        </p:blipFill>
        <p:spPr>
          <a:xfrm>
            <a:off x="2339194" y="-4574197"/>
            <a:ext cx="4300757" cy="4028196"/>
          </a:xfrm>
          <a:prstGeom prst="rect">
            <a:avLst/>
          </a:prstGeom>
        </p:spPr>
      </p:pic>
      <p:cxnSp>
        <p:nvCxnSpPr>
          <p:cNvPr id="4" name="Straight Arrow Connector 3">
            <a:extLst>
              <a:ext uri="{FF2B5EF4-FFF2-40B4-BE49-F238E27FC236}">
                <a16:creationId xmlns:a16="http://schemas.microsoft.com/office/drawing/2014/main" id="{968ECC31-9729-11EC-51CF-BC56DF880737}"/>
              </a:ext>
            </a:extLst>
          </p:cNvPr>
          <p:cNvCxnSpPr>
            <a:cxnSpLocks/>
          </p:cNvCxnSpPr>
          <p:nvPr/>
        </p:nvCxnSpPr>
        <p:spPr>
          <a:xfrm flipV="1">
            <a:off x="2740923" y="7009102"/>
            <a:ext cx="11391" cy="49571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0F1BF692-C3B8-D01D-A79B-B6018BCE92E6}"/>
              </a:ext>
            </a:extLst>
          </p:cNvPr>
          <p:cNvCxnSpPr>
            <a:cxnSpLocks/>
          </p:cNvCxnSpPr>
          <p:nvPr/>
        </p:nvCxnSpPr>
        <p:spPr>
          <a:xfrm>
            <a:off x="3254840" y="-345422"/>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9004BA30-41CA-EB76-8A5B-276408B5A610}"/>
              </a:ext>
            </a:extLst>
          </p:cNvPr>
          <p:cNvCxnSpPr/>
          <p:nvPr/>
        </p:nvCxnSpPr>
        <p:spPr>
          <a:xfrm>
            <a:off x="5479573" y="-363780"/>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or: Elbow 6">
            <a:extLst>
              <a:ext uri="{FF2B5EF4-FFF2-40B4-BE49-F238E27FC236}">
                <a16:creationId xmlns:a16="http://schemas.microsoft.com/office/drawing/2014/main" id="{2819FA5E-5592-743D-E54B-085B24357317}"/>
              </a:ext>
            </a:extLst>
          </p:cNvPr>
          <p:cNvCxnSpPr>
            <a:cxnSpLocks/>
          </p:cNvCxnSpPr>
          <p:nvPr/>
        </p:nvCxnSpPr>
        <p:spPr>
          <a:xfrm rot="5400000">
            <a:off x="6876298" y="7022394"/>
            <a:ext cx="618212" cy="591628"/>
          </a:xfrm>
          <a:prstGeom prst="bentConnector3">
            <a:avLst>
              <a:gd name="adj1" fmla="val 98568"/>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A3E8D5FC-0F50-FB80-7947-8857D3D4FCF8}"/>
              </a:ext>
            </a:extLst>
          </p:cNvPr>
          <p:cNvSpPr txBox="1"/>
          <p:nvPr/>
        </p:nvSpPr>
        <p:spPr>
          <a:xfrm>
            <a:off x="5316256" y="7058574"/>
            <a:ext cx="1546747" cy="338554"/>
          </a:xfrm>
          <a:prstGeom prst="rect">
            <a:avLst/>
          </a:prstGeom>
          <a:noFill/>
        </p:spPr>
        <p:txBody>
          <a:bodyPr wrap="square" rtlCol="0">
            <a:spAutoFit/>
          </a:bodyPr>
          <a:lstStyle/>
          <a:p>
            <a:r>
              <a:rPr lang="en-US" sz="1600" b="1" dirty="0">
                <a:solidFill>
                  <a:schemeClr val="accent3">
                    <a:lumMod val="75000"/>
                  </a:schemeClr>
                </a:solidFill>
              </a:rPr>
              <a:t>HC-05 Master</a:t>
            </a:r>
          </a:p>
        </p:txBody>
      </p:sp>
    </p:spTree>
    <p:extLst>
      <p:ext uri="{BB962C8B-B14F-4D97-AF65-F5344CB8AC3E}">
        <p14:creationId xmlns:p14="http://schemas.microsoft.com/office/powerpoint/2010/main" val="342113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77CE61-B886-95F8-AC9B-C4A4AC1EA838}"/>
              </a:ext>
            </a:extLst>
          </p:cNvPr>
          <p:cNvSpPr txBox="1"/>
          <p:nvPr/>
        </p:nvSpPr>
        <p:spPr>
          <a:xfrm>
            <a:off x="176981" y="139799"/>
            <a:ext cx="6985972" cy="461665"/>
          </a:xfrm>
          <a:prstGeom prst="rect">
            <a:avLst/>
          </a:prstGeom>
          <a:noFill/>
        </p:spPr>
        <p:txBody>
          <a:bodyPr wrap="square" rtlCol="0">
            <a:spAutoFit/>
          </a:bodyPr>
          <a:lstStyle/>
          <a:p>
            <a:r>
              <a:rPr lang="en-US" sz="2400" b="1" u="sng" dirty="0">
                <a:solidFill>
                  <a:schemeClr val="bg1"/>
                </a:solidFill>
                <a:latin typeface="Cavolini" panose="03000502040302020204" pitchFamily="66" charset="0"/>
                <a:cs typeface="Cavolini" panose="03000502040302020204" pitchFamily="66" charset="0"/>
              </a:rPr>
              <a:t>ROBOT CODE</a:t>
            </a:r>
          </a:p>
        </p:txBody>
      </p:sp>
      <p:sp>
        <p:nvSpPr>
          <p:cNvPr id="2" name="TextBox 1">
            <a:extLst>
              <a:ext uri="{FF2B5EF4-FFF2-40B4-BE49-F238E27FC236}">
                <a16:creationId xmlns:a16="http://schemas.microsoft.com/office/drawing/2014/main" id="{7DC1687A-9A50-DB6A-EC02-C247A048CD40}"/>
              </a:ext>
            </a:extLst>
          </p:cNvPr>
          <p:cNvSpPr txBox="1"/>
          <p:nvPr/>
        </p:nvSpPr>
        <p:spPr>
          <a:xfrm>
            <a:off x="176981" y="573328"/>
            <a:ext cx="12192000" cy="7017306"/>
          </a:xfrm>
          <a:prstGeom prst="rect">
            <a:avLst/>
          </a:prstGeom>
          <a:noFill/>
        </p:spPr>
        <p:txBody>
          <a:bodyPr wrap="square" rtlCol="0">
            <a:spAutoFit/>
          </a:bodyPr>
          <a:lstStyle/>
          <a:p>
            <a:endParaRPr lang="en-US" dirty="0"/>
          </a:p>
          <a:p>
            <a:endParaRPr lang="en-US" dirty="0"/>
          </a:p>
          <a:p>
            <a:r>
              <a:rPr lang="en-US" dirty="0"/>
              <a:t>void </a:t>
            </a:r>
            <a:r>
              <a:rPr lang="en-US" dirty="0" err="1"/>
              <a:t>turnRight</a:t>
            </a:r>
            <a:r>
              <a:rPr lang="en-US" dirty="0"/>
              <a:t>(){ //</a:t>
            </a:r>
            <a:r>
              <a:rPr lang="en-US" dirty="0" err="1"/>
              <a:t>turnRight</a:t>
            </a:r>
            <a:endParaRPr lang="en-US" dirty="0"/>
          </a:p>
          <a:p>
            <a:r>
              <a:rPr lang="en-US" dirty="0" err="1"/>
              <a:t>digitalWrite</a:t>
            </a:r>
            <a:r>
              <a:rPr lang="en-US" dirty="0"/>
              <a:t>(in1, LOW);  //Right Motor </a:t>
            </a:r>
            <a:r>
              <a:rPr lang="en-US" dirty="0" err="1"/>
              <a:t>forword</a:t>
            </a:r>
            <a:r>
              <a:rPr lang="en-US" dirty="0"/>
              <a:t> Pin </a:t>
            </a:r>
          </a:p>
          <a:p>
            <a:r>
              <a:rPr lang="en-US" dirty="0" err="1"/>
              <a:t>digitalWrite</a:t>
            </a:r>
            <a:r>
              <a:rPr lang="en-US" dirty="0"/>
              <a:t>(in2, HIGH); //Right Motor </a:t>
            </a:r>
            <a:r>
              <a:rPr lang="en-US" dirty="0" err="1"/>
              <a:t>backword</a:t>
            </a:r>
            <a:r>
              <a:rPr lang="en-US" dirty="0"/>
              <a:t> Pin  </a:t>
            </a:r>
          </a:p>
          <a:p>
            <a:r>
              <a:rPr lang="en-US" dirty="0" err="1"/>
              <a:t>digitalWrite</a:t>
            </a:r>
            <a:r>
              <a:rPr lang="en-US" dirty="0"/>
              <a:t>(in3, LOW);  //Left Motor </a:t>
            </a:r>
            <a:r>
              <a:rPr lang="en-US" dirty="0" err="1"/>
              <a:t>backword</a:t>
            </a:r>
            <a:r>
              <a:rPr lang="en-US" dirty="0"/>
              <a:t> Pin </a:t>
            </a:r>
          </a:p>
          <a:p>
            <a:r>
              <a:rPr lang="en-US" dirty="0" err="1"/>
              <a:t>digitalWrite</a:t>
            </a:r>
            <a:r>
              <a:rPr lang="en-US" dirty="0"/>
              <a:t>(in4, HIGH); //Left Motor </a:t>
            </a:r>
            <a:r>
              <a:rPr lang="en-US" dirty="0" err="1"/>
              <a:t>forword</a:t>
            </a:r>
            <a:r>
              <a:rPr lang="en-US" dirty="0"/>
              <a:t> Pin </a:t>
            </a:r>
          </a:p>
          <a:p>
            <a:r>
              <a:rPr lang="en-US" dirty="0"/>
              <a:t>}</a:t>
            </a:r>
          </a:p>
          <a:p>
            <a:endParaRPr lang="en-US" dirty="0"/>
          </a:p>
          <a:p>
            <a:r>
              <a:rPr lang="en-US" dirty="0"/>
              <a:t>void </a:t>
            </a:r>
            <a:r>
              <a:rPr lang="en-US" dirty="0" err="1"/>
              <a:t>turnLeft</a:t>
            </a:r>
            <a:r>
              <a:rPr lang="en-US" dirty="0"/>
              <a:t>(){ //</a:t>
            </a:r>
            <a:r>
              <a:rPr lang="en-US" dirty="0" err="1"/>
              <a:t>turnLeft</a:t>
            </a:r>
            <a:endParaRPr lang="en-US" dirty="0"/>
          </a:p>
          <a:p>
            <a:r>
              <a:rPr lang="en-US" dirty="0" err="1"/>
              <a:t>digitalWrite</a:t>
            </a:r>
            <a:r>
              <a:rPr lang="en-US" dirty="0"/>
              <a:t>(in1, HIGH); //Right Motor </a:t>
            </a:r>
            <a:r>
              <a:rPr lang="en-US" dirty="0" err="1"/>
              <a:t>forword</a:t>
            </a:r>
            <a:r>
              <a:rPr lang="en-US" dirty="0"/>
              <a:t> Pin </a:t>
            </a:r>
          </a:p>
          <a:p>
            <a:r>
              <a:rPr lang="en-US" dirty="0" err="1"/>
              <a:t>digitalWrite</a:t>
            </a:r>
            <a:r>
              <a:rPr lang="en-US" dirty="0"/>
              <a:t>(in2, LOW);  //Right Motor </a:t>
            </a:r>
            <a:r>
              <a:rPr lang="en-US" dirty="0" err="1"/>
              <a:t>backword</a:t>
            </a:r>
            <a:r>
              <a:rPr lang="en-US" dirty="0"/>
              <a:t> Pin </a:t>
            </a:r>
          </a:p>
          <a:p>
            <a:r>
              <a:rPr lang="en-US" dirty="0" err="1"/>
              <a:t>digitalWrite</a:t>
            </a:r>
            <a:r>
              <a:rPr lang="en-US" dirty="0"/>
              <a:t>(in3, HIGH); //Left Motor </a:t>
            </a:r>
            <a:r>
              <a:rPr lang="en-US" dirty="0" err="1"/>
              <a:t>backword</a:t>
            </a:r>
            <a:r>
              <a:rPr lang="en-US" dirty="0"/>
              <a:t> Pin </a:t>
            </a:r>
          </a:p>
          <a:p>
            <a:r>
              <a:rPr lang="en-US" dirty="0" err="1"/>
              <a:t>digitalWrite</a:t>
            </a:r>
            <a:r>
              <a:rPr lang="en-US" dirty="0"/>
              <a:t>(in4, LOW);  //Left Motor </a:t>
            </a:r>
            <a:r>
              <a:rPr lang="en-US" dirty="0" err="1"/>
              <a:t>forword</a:t>
            </a:r>
            <a:r>
              <a:rPr lang="en-US" dirty="0"/>
              <a:t> Pin </a:t>
            </a:r>
          </a:p>
          <a:p>
            <a:r>
              <a:rPr lang="en-US" dirty="0"/>
              <a:t>}</a:t>
            </a:r>
          </a:p>
          <a:p>
            <a:endParaRPr lang="en-US" dirty="0"/>
          </a:p>
          <a:p>
            <a:r>
              <a:rPr lang="en-US" dirty="0"/>
              <a:t>void Stop(){ //stop</a:t>
            </a:r>
          </a:p>
          <a:p>
            <a:r>
              <a:rPr lang="en-US" dirty="0" err="1"/>
              <a:t>digitalWrite</a:t>
            </a:r>
            <a:r>
              <a:rPr lang="en-US" dirty="0"/>
              <a:t>(in1, LOW); //Right Motor </a:t>
            </a:r>
            <a:r>
              <a:rPr lang="en-US" dirty="0" err="1"/>
              <a:t>forword</a:t>
            </a:r>
            <a:r>
              <a:rPr lang="en-US" dirty="0"/>
              <a:t> Pin </a:t>
            </a:r>
          </a:p>
          <a:p>
            <a:r>
              <a:rPr lang="en-US" dirty="0" err="1"/>
              <a:t>digitalWrite</a:t>
            </a:r>
            <a:r>
              <a:rPr lang="en-US" dirty="0"/>
              <a:t>(in2, LOW); //Right Motor </a:t>
            </a:r>
            <a:r>
              <a:rPr lang="en-US" dirty="0" err="1"/>
              <a:t>backword</a:t>
            </a:r>
            <a:r>
              <a:rPr lang="en-US" dirty="0"/>
              <a:t> Pin </a:t>
            </a:r>
          </a:p>
          <a:p>
            <a:r>
              <a:rPr lang="en-US" dirty="0" err="1"/>
              <a:t>digitalWrite</a:t>
            </a:r>
            <a:r>
              <a:rPr lang="en-US" dirty="0"/>
              <a:t>(in3, LOW); //Left Motor </a:t>
            </a:r>
            <a:r>
              <a:rPr lang="en-US" dirty="0" err="1"/>
              <a:t>backword</a:t>
            </a:r>
            <a:r>
              <a:rPr lang="en-US" dirty="0"/>
              <a:t> Pin </a:t>
            </a:r>
          </a:p>
          <a:p>
            <a:r>
              <a:rPr lang="en-US" dirty="0" err="1"/>
              <a:t>digitalWrite</a:t>
            </a:r>
            <a:r>
              <a:rPr lang="en-US" dirty="0"/>
              <a:t>(in4, LOW); //Left Motor </a:t>
            </a:r>
            <a:r>
              <a:rPr lang="en-US" dirty="0" err="1"/>
              <a:t>forword</a:t>
            </a:r>
            <a:r>
              <a:rPr lang="en-US" dirty="0"/>
              <a:t> Pin </a:t>
            </a:r>
          </a:p>
          <a:p>
            <a:endParaRPr lang="en-US" dirty="0"/>
          </a:p>
          <a:p>
            <a:endParaRPr lang="en-US" dirty="0"/>
          </a:p>
          <a:p>
            <a:endParaRPr lang="en-US" dirty="0"/>
          </a:p>
          <a:p>
            <a:endParaRPr lang="en-US" dirty="0"/>
          </a:p>
        </p:txBody>
      </p:sp>
      <p:pic>
        <p:nvPicPr>
          <p:cNvPr id="3" name="Picture 2" descr="Icon&#10;&#10;Description automatically generated with medium confidence">
            <a:extLst>
              <a:ext uri="{FF2B5EF4-FFF2-40B4-BE49-F238E27FC236}">
                <a16:creationId xmlns:a16="http://schemas.microsoft.com/office/drawing/2014/main" id="{2FBA195E-2AF7-3125-824D-92D2ACDDDA57}"/>
              </a:ext>
              <a:ext uri="{C183D7F6-B498-43B3-948B-1728B52AA6E4}">
                <adec:decorative xmlns:adec="http://schemas.microsoft.com/office/drawing/2017/decorative" val="0"/>
              </a:ext>
            </a:extLst>
          </p:cNvPr>
          <p:cNvPicPr/>
          <p:nvPr/>
        </p:nvPicPr>
        <p:blipFill>
          <a:blip r:embed="rId2"/>
          <a:stretch>
            <a:fillRect/>
          </a:stretch>
        </p:blipFill>
        <p:spPr>
          <a:xfrm>
            <a:off x="2339194" y="-4574197"/>
            <a:ext cx="4300757" cy="4028196"/>
          </a:xfrm>
          <a:prstGeom prst="rect">
            <a:avLst/>
          </a:prstGeom>
        </p:spPr>
      </p:pic>
      <p:cxnSp>
        <p:nvCxnSpPr>
          <p:cNvPr id="4" name="Straight Arrow Connector 3">
            <a:extLst>
              <a:ext uri="{FF2B5EF4-FFF2-40B4-BE49-F238E27FC236}">
                <a16:creationId xmlns:a16="http://schemas.microsoft.com/office/drawing/2014/main" id="{968ECC31-9729-11EC-51CF-BC56DF880737}"/>
              </a:ext>
            </a:extLst>
          </p:cNvPr>
          <p:cNvCxnSpPr>
            <a:cxnSpLocks/>
          </p:cNvCxnSpPr>
          <p:nvPr/>
        </p:nvCxnSpPr>
        <p:spPr>
          <a:xfrm flipV="1">
            <a:off x="2740923" y="7009102"/>
            <a:ext cx="11391" cy="49571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0F1BF692-C3B8-D01D-A79B-B6018BCE92E6}"/>
              </a:ext>
            </a:extLst>
          </p:cNvPr>
          <p:cNvCxnSpPr>
            <a:cxnSpLocks/>
          </p:cNvCxnSpPr>
          <p:nvPr/>
        </p:nvCxnSpPr>
        <p:spPr>
          <a:xfrm>
            <a:off x="3254840" y="-345422"/>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9004BA30-41CA-EB76-8A5B-276408B5A610}"/>
              </a:ext>
            </a:extLst>
          </p:cNvPr>
          <p:cNvCxnSpPr/>
          <p:nvPr/>
        </p:nvCxnSpPr>
        <p:spPr>
          <a:xfrm>
            <a:off x="5479573" y="-363780"/>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or: Elbow 6">
            <a:extLst>
              <a:ext uri="{FF2B5EF4-FFF2-40B4-BE49-F238E27FC236}">
                <a16:creationId xmlns:a16="http://schemas.microsoft.com/office/drawing/2014/main" id="{2819FA5E-5592-743D-E54B-085B24357317}"/>
              </a:ext>
            </a:extLst>
          </p:cNvPr>
          <p:cNvCxnSpPr>
            <a:cxnSpLocks/>
          </p:cNvCxnSpPr>
          <p:nvPr/>
        </p:nvCxnSpPr>
        <p:spPr>
          <a:xfrm rot="5400000">
            <a:off x="6876298" y="7022394"/>
            <a:ext cx="618212" cy="591628"/>
          </a:xfrm>
          <a:prstGeom prst="bentConnector3">
            <a:avLst>
              <a:gd name="adj1" fmla="val 98568"/>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A3E8D5FC-0F50-FB80-7947-8857D3D4FCF8}"/>
              </a:ext>
            </a:extLst>
          </p:cNvPr>
          <p:cNvSpPr txBox="1"/>
          <p:nvPr/>
        </p:nvSpPr>
        <p:spPr>
          <a:xfrm>
            <a:off x="5316256" y="7058574"/>
            <a:ext cx="1546747" cy="338554"/>
          </a:xfrm>
          <a:prstGeom prst="rect">
            <a:avLst/>
          </a:prstGeom>
          <a:noFill/>
        </p:spPr>
        <p:txBody>
          <a:bodyPr wrap="square" rtlCol="0">
            <a:spAutoFit/>
          </a:bodyPr>
          <a:lstStyle/>
          <a:p>
            <a:r>
              <a:rPr lang="en-US" sz="1600" b="1" dirty="0">
                <a:solidFill>
                  <a:schemeClr val="accent3">
                    <a:lumMod val="75000"/>
                  </a:schemeClr>
                </a:solidFill>
              </a:rPr>
              <a:t>HC-05 Master</a:t>
            </a:r>
          </a:p>
        </p:txBody>
      </p:sp>
      <p:cxnSp>
        <p:nvCxnSpPr>
          <p:cNvPr id="10" name="Connector: Elbow 9">
            <a:extLst>
              <a:ext uri="{FF2B5EF4-FFF2-40B4-BE49-F238E27FC236}">
                <a16:creationId xmlns:a16="http://schemas.microsoft.com/office/drawing/2014/main" id="{58E6496F-D8DB-9462-C0BF-942091D85D78}"/>
              </a:ext>
            </a:extLst>
          </p:cNvPr>
          <p:cNvCxnSpPr>
            <a:cxnSpLocks/>
          </p:cNvCxnSpPr>
          <p:nvPr/>
        </p:nvCxnSpPr>
        <p:spPr>
          <a:xfrm rot="16200000" flipH="1">
            <a:off x="7376604" y="-622689"/>
            <a:ext cx="683761" cy="517818"/>
          </a:xfrm>
          <a:prstGeom prst="bentConnector3">
            <a:avLst>
              <a:gd name="adj1" fmla="val 98"/>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6B1EC66-EFA8-8293-5588-1881A1079F6B}"/>
                  </a:ext>
                </a:extLst>
              </p:cNvPr>
              <p:cNvSpPr txBox="1"/>
              <p:nvPr/>
            </p:nvSpPr>
            <p:spPr>
              <a:xfrm>
                <a:off x="-1764223" y="4871812"/>
                <a:ext cx="1941203" cy="592919"/>
              </a:xfrm>
              <a:prstGeom prst="rect">
                <a:avLst/>
              </a:prstGeom>
              <a:noFill/>
            </p:spPr>
            <p:txBody>
              <a:bodyPr wrap="square" rtlCol="0">
                <a:spAutoFit/>
              </a:bodyPr>
              <a:lstStyle/>
              <a:p>
                <a:r>
                  <a:rPr lang="en-US" sz="1100" b="1" dirty="0">
                    <a:solidFill>
                      <a:schemeClr val="bg1"/>
                    </a:solidFill>
                  </a:rPr>
                  <a:t>  </a:t>
                </a:r>
                <a:r>
                  <a:rPr lang="en-US" sz="1100" b="1" dirty="0">
                    <a:solidFill>
                      <a:schemeClr val="tx1">
                        <a:lumMod val="95000"/>
                      </a:schemeClr>
                    </a:solidFill>
                  </a:rPr>
                  <a:t>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3</m:t>
                        </m:r>
                        <m:r>
                          <a:rPr lang="en-US" sz="1100" b="1" i="1" dirty="0" smtClean="0">
                            <a:solidFill>
                              <a:schemeClr val="tx1">
                                <a:lumMod val="95000"/>
                              </a:schemeClr>
                            </a:solidFill>
                            <a:latin typeface="Cambria Math" panose="02040503050406030204" pitchFamily="18" charset="0"/>
                          </a:rPr>
                          <m:t>𝟏</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a:rPr lang="en-US" sz="1100" b="1" i="1" dirty="0" smtClean="0">
                            <a:solidFill>
                              <a:schemeClr val="tx1">
                                <a:lumMod val="95000"/>
                              </a:schemeClr>
                            </a:solidFill>
                            <a:latin typeface="Cambria Math" panose="02040503050406030204" pitchFamily="18" charset="0"/>
                          </a:rPr>
                          <m:t>𝟑𝟒</m:t>
                        </m:r>
                        <m:r>
                          <m:rPr>
                            <m:nor/>
                          </m:rPr>
                          <a:rPr lang="en-US" sz="1100" b="1" dirty="0">
                            <a:solidFill>
                              <a:schemeClr val="tx1">
                                <a:lumMod val="95000"/>
                              </a:schemeClr>
                            </a:solidFill>
                          </a:rPr>
                          <m:t> </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𝟐𝟓</m:t>
                        </m:r>
                        <m:sSup>
                          <m:sSupPr>
                            <m:ctrlPr>
                              <a:rPr lang="en-US" sz="1000" b="1" i="1" dirty="0" smtClean="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a:rPr lang="en-US" sz="1000" b="1" i="1" dirty="0" smtClean="0">
                            <a:solidFill>
                              <a:schemeClr val="tx1">
                                <a:lumMod val="95000"/>
                              </a:schemeClr>
                            </a:solidFill>
                            <a:latin typeface="Cambria Math" panose="02040503050406030204" pitchFamily="18" charset="0"/>
                          </a:rPr>
                          <m:t>𝟐𝟕𝟓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p:sp>
            <p:nvSpPr>
              <p:cNvPr id="11" name="TextBox 10">
                <a:extLst>
                  <a:ext uri="{FF2B5EF4-FFF2-40B4-BE49-F238E27FC236}">
                    <a16:creationId xmlns:a16="http://schemas.microsoft.com/office/drawing/2014/main" id="{E6B1EC66-EFA8-8293-5588-1881A1079F6B}"/>
                  </a:ext>
                </a:extLst>
              </p:cNvPr>
              <p:cNvSpPr txBox="1">
                <a:spLocks noRot="1" noChangeAspect="1" noMove="1" noResize="1" noEditPoints="1" noAdjustHandles="1" noChangeArrowheads="1" noChangeShapeType="1" noTextEdit="1"/>
              </p:cNvSpPr>
              <p:nvPr/>
            </p:nvSpPr>
            <p:spPr>
              <a:xfrm>
                <a:off x="-1764223" y="4871812"/>
                <a:ext cx="1941203" cy="5929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B8132F-821A-8EEF-32E2-5BD39CA29297}"/>
                  </a:ext>
                </a:extLst>
              </p:cNvPr>
              <p:cNvSpPr txBox="1"/>
              <p:nvPr/>
            </p:nvSpPr>
            <p:spPr>
              <a:xfrm>
                <a:off x="7025786" y="7665966"/>
                <a:ext cx="1941203" cy="592919"/>
              </a:xfrm>
              <a:prstGeom prst="rect">
                <a:avLst/>
              </a:prstGeom>
              <a:noFill/>
            </p:spPr>
            <p:txBody>
              <a:bodyPr wrap="square" rtlCol="0">
                <a:spAutoFit/>
              </a:bodyPr>
              <a:lstStyle/>
              <a:p>
                <a:r>
                  <a:rPr lang="en-US" sz="1100" b="1" dirty="0">
                    <a:solidFill>
                      <a:schemeClr val="tx1">
                        <a:lumMod val="95000"/>
                      </a:schemeClr>
                    </a:solidFill>
                  </a:rPr>
                  <a:t>  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3</m:t>
                        </m:r>
                        <m:r>
                          <a:rPr lang="en-US" sz="1100" b="1" i="1" dirty="0" smtClean="0">
                            <a:solidFill>
                              <a:schemeClr val="tx1">
                                <a:lumMod val="95000"/>
                              </a:schemeClr>
                            </a:solidFill>
                            <a:latin typeface="Cambria Math" panose="02040503050406030204" pitchFamily="18" charset="0"/>
                          </a:rPr>
                          <m:t>𝟖</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a:rPr lang="en-US" sz="1100" b="1" i="0" dirty="0" smtClean="0">
                            <a:solidFill>
                              <a:schemeClr val="tx1">
                                <a:lumMod val="95000"/>
                              </a:schemeClr>
                            </a:solidFill>
                            <a:latin typeface="Cambria Math" panose="02040503050406030204" pitchFamily="18" charset="0"/>
                          </a:rPr>
                          <m:t>𝟒𝟏</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i="1" dirty="0" smtClean="0">
                            <a:solidFill>
                              <a:schemeClr val="tx1">
                                <a:lumMod val="95000"/>
                              </a:schemeClr>
                            </a:solidFill>
                            <a:latin typeface="Cambria Math" panose="02040503050406030204" pitchFamily="18" charset="0"/>
                          </a:rPr>
                          <m:t>𝟑𝟏</m:t>
                        </m:r>
                        <m:sSup>
                          <m:sSupPr>
                            <m:ctrlPr>
                              <a:rPr lang="en-US" sz="1000" b="1" i="1" dirty="0" smtClean="0">
                                <a:solidFill>
                                  <a:schemeClr val="tx1">
                                    <a:lumMod val="95000"/>
                                  </a:schemeClr>
                                </a:solidFill>
                                <a:latin typeface="Cambria Math" panose="02040503050406030204" pitchFamily="18" charset="0"/>
                              </a:rPr>
                            </m:ctrlPr>
                          </m:sSupPr>
                          <m:e>
                            <m:r>
                              <a:rPr lang="en-US" sz="1000" b="1" i="1" dirty="0" smtClean="0">
                                <a:solidFill>
                                  <a:schemeClr val="tx1">
                                    <a:lumMod val="95000"/>
                                  </a:schemeClr>
                                </a:solidFill>
                                <a:latin typeface="Cambria Math" panose="02040503050406030204" pitchFamily="18" charset="0"/>
                              </a:rPr>
                              <m:t>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a:rPr lang="en-US" sz="1000" b="1" i="1" dirty="0" smtClean="0">
                            <a:solidFill>
                              <a:schemeClr val="tx1">
                                <a:lumMod val="95000"/>
                              </a:schemeClr>
                            </a:solidFill>
                            <a:latin typeface="Cambria Math" panose="02040503050406030204" pitchFamily="18" charset="0"/>
                          </a:rPr>
                          <m:t>𝟑</m:t>
                        </m:r>
                        <m:r>
                          <m:rPr>
                            <m:nor/>
                          </m:rPr>
                          <a:rPr lang="en-US" sz="1000" b="1" i="0" dirty="0" smtClean="0">
                            <a:solidFill>
                              <a:schemeClr val="tx1">
                                <a:lumMod val="95000"/>
                              </a:schemeClr>
                            </a:solidFill>
                            <a:latin typeface="Cambria Math" panose="02040503050406030204" pitchFamily="18" charset="0"/>
                          </a:rPr>
                          <m:t>5</m:t>
                        </m:r>
                        <m:r>
                          <a:rPr lang="en-US" sz="1000" b="1" i="1"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p:sp>
            <p:nvSpPr>
              <p:cNvPr id="12" name="TextBox 11">
                <a:extLst>
                  <a:ext uri="{FF2B5EF4-FFF2-40B4-BE49-F238E27FC236}">
                    <a16:creationId xmlns:a16="http://schemas.microsoft.com/office/drawing/2014/main" id="{5EB8132F-821A-8EEF-32E2-5BD39CA29297}"/>
                  </a:ext>
                </a:extLst>
              </p:cNvPr>
              <p:cNvSpPr txBox="1">
                <a:spLocks noRot="1" noChangeAspect="1" noMove="1" noResize="1" noEditPoints="1" noAdjustHandles="1" noChangeArrowheads="1" noChangeShapeType="1" noTextEdit="1"/>
              </p:cNvSpPr>
              <p:nvPr/>
            </p:nvSpPr>
            <p:spPr>
              <a:xfrm>
                <a:off x="7025786" y="7665966"/>
                <a:ext cx="1941203" cy="5929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371C67F-F6DF-5368-D44D-AE709A8546E5}"/>
                  </a:ext>
                </a:extLst>
              </p:cNvPr>
              <p:cNvSpPr txBox="1"/>
              <p:nvPr/>
            </p:nvSpPr>
            <p:spPr>
              <a:xfrm>
                <a:off x="12626678" y="4305750"/>
                <a:ext cx="1941203" cy="592919"/>
              </a:xfrm>
              <a:prstGeom prst="rect">
                <a:avLst/>
              </a:prstGeom>
              <a:noFill/>
            </p:spPr>
            <p:txBody>
              <a:bodyPr wrap="square" rtlCol="0">
                <a:spAutoFit/>
              </a:bodyPr>
              <a:lstStyle/>
              <a:p>
                <a:r>
                  <a:rPr lang="en-US" sz="1100" b="1" dirty="0">
                    <a:solidFill>
                      <a:schemeClr val="tx1">
                        <a:lumMod val="95000"/>
                      </a:schemeClr>
                    </a:solidFill>
                  </a:rPr>
                  <a:t>  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i="0" dirty="0" smtClean="0">
                            <a:solidFill>
                              <a:schemeClr val="tx1">
                                <a:lumMod val="95000"/>
                              </a:schemeClr>
                            </a:solidFill>
                            <a:latin typeface="Cambria Math" panose="02040503050406030204" pitchFamily="18" charset="0"/>
                          </a:rPr>
                          <m:t>𝟐𝟐</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m:rPr>
                            <m:nor/>
                          </m:rPr>
                          <a:rPr lang="en-US" sz="1100" b="1" i="0" dirty="0" smtClean="0">
                            <a:solidFill>
                              <a:schemeClr val="tx1">
                                <a:lumMod val="95000"/>
                              </a:schemeClr>
                            </a:solidFill>
                            <a:latin typeface="Cambria Math" panose="02040503050406030204" pitchFamily="18" charset="0"/>
                          </a:rPr>
                          <m:t>27</m:t>
                        </m:r>
                        <m:r>
                          <m:rPr>
                            <m:nor/>
                          </m:rPr>
                          <a:rPr lang="en-US" sz="1100" b="1" dirty="0">
                            <a:solidFill>
                              <a:schemeClr val="tx1">
                                <a:lumMod val="95000"/>
                              </a:schemeClr>
                            </a:solidFill>
                          </a:rPr>
                          <m:t> </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dirty="0">
                            <a:solidFill>
                              <a:schemeClr val="tx1">
                                <a:lumMod val="95000"/>
                              </a:schemeClr>
                            </a:solidFill>
                            <a:latin typeface="Cambria Math" panose="02040503050406030204" pitchFamily="18" charset="0"/>
                          </a:rPr>
                          <m:t>3</m:t>
                        </m:r>
                        <m:r>
                          <a:rPr lang="en-US" sz="1000" b="1" i="1" dirty="0" smtClean="0">
                            <a:solidFill>
                              <a:schemeClr val="tx1">
                                <a:lumMod val="95000"/>
                              </a:schemeClr>
                            </a:solidFill>
                            <a:latin typeface="Cambria Math" panose="02040503050406030204" pitchFamily="18" charset="0"/>
                          </a:rPr>
                          <m:t>𝟐</m:t>
                        </m:r>
                        <m:sSup>
                          <m:sSupPr>
                            <m:ctrlPr>
                              <a:rPr lang="en-US" sz="1000" b="1" i="1" dirty="0" smtClean="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m:rPr>
                            <m:nor/>
                          </m:rPr>
                          <a:rPr lang="en-US" sz="1000" b="1" i="0" dirty="0" smtClean="0">
                            <a:solidFill>
                              <a:schemeClr val="tx1">
                                <a:lumMod val="95000"/>
                              </a:schemeClr>
                            </a:solidFill>
                            <a:latin typeface="Cambria Math" panose="02040503050406030204" pitchFamily="18" charset="0"/>
                          </a:rPr>
                          <m:t>34</m:t>
                        </m:r>
                        <m:r>
                          <a:rPr lang="en-US" sz="1000" b="1" i="1" dirty="0" smtClean="0">
                            <a:solidFill>
                              <a:schemeClr val="tx1">
                                <a:lumMod val="95000"/>
                              </a:schemeClr>
                            </a:solidFill>
                            <a:latin typeface="Cambria Math" panose="02040503050406030204" pitchFamily="18" charset="0"/>
                          </a:rPr>
                          <m:t>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p:sp>
            <p:nvSpPr>
              <p:cNvPr id="13" name="TextBox 12">
                <a:extLst>
                  <a:ext uri="{FF2B5EF4-FFF2-40B4-BE49-F238E27FC236}">
                    <a16:creationId xmlns:a16="http://schemas.microsoft.com/office/drawing/2014/main" id="{D371C67F-F6DF-5368-D44D-AE709A8546E5}"/>
                  </a:ext>
                </a:extLst>
              </p:cNvPr>
              <p:cNvSpPr txBox="1">
                <a:spLocks noRot="1" noChangeAspect="1" noMove="1" noResize="1" noEditPoints="1" noAdjustHandles="1" noChangeArrowheads="1" noChangeShapeType="1" noTextEdit="1"/>
              </p:cNvSpPr>
              <p:nvPr/>
            </p:nvSpPr>
            <p:spPr>
              <a:xfrm>
                <a:off x="12626678" y="4305750"/>
                <a:ext cx="1941203" cy="592919"/>
              </a:xfrm>
              <a:prstGeom prst="rect">
                <a:avLst/>
              </a:prstGeom>
              <a:blipFill>
                <a:blip r:embed="rId5"/>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B0211B90-62B4-307D-BB74-1278662638E7}"/>
              </a:ext>
            </a:extLst>
          </p:cNvPr>
          <p:cNvCxnSpPr/>
          <p:nvPr/>
        </p:nvCxnSpPr>
        <p:spPr>
          <a:xfrm>
            <a:off x="6321428" y="7270421"/>
            <a:ext cx="4069746" cy="0"/>
          </a:xfrm>
          <a:prstGeom prst="line">
            <a:avLst/>
          </a:prstGeom>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41BE67E-7E99-DC8A-02D4-D4BEB380A639}"/>
              </a:ext>
            </a:extLst>
          </p:cNvPr>
          <p:cNvSpPr txBox="1"/>
          <p:nvPr/>
        </p:nvSpPr>
        <p:spPr>
          <a:xfrm>
            <a:off x="3857072" y="7111807"/>
            <a:ext cx="1546747" cy="338554"/>
          </a:xfrm>
          <a:prstGeom prst="rect">
            <a:avLst/>
          </a:prstGeom>
          <a:noFill/>
        </p:spPr>
        <p:txBody>
          <a:bodyPr wrap="square" rtlCol="0">
            <a:spAutoFit/>
          </a:bodyPr>
          <a:lstStyle/>
          <a:p>
            <a:r>
              <a:rPr lang="en-US" sz="1600" b="1" dirty="0">
                <a:solidFill>
                  <a:schemeClr val="accent3">
                    <a:lumMod val="75000"/>
                  </a:schemeClr>
                </a:solidFill>
              </a:rPr>
              <a:t>Car Movement</a:t>
            </a:r>
          </a:p>
        </p:txBody>
      </p:sp>
      <p:sp>
        <p:nvSpPr>
          <p:cNvPr id="16" name="TextBox 15">
            <a:extLst>
              <a:ext uri="{FF2B5EF4-FFF2-40B4-BE49-F238E27FC236}">
                <a16:creationId xmlns:a16="http://schemas.microsoft.com/office/drawing/2014/main" id="{35D0682D-DDDC-F3BD-BA01-92EB75EEC0D0}"/>
              </a:ext>
            </a:extLst>
          </p:cNvPr>
          <p:cNvSpPr txBox="1"/>
          <p:nvPr/>
        </p:nvSpPr>
        <p:spPr>
          <a:xfrm>
            <a:off x="12234771" y="3429035"/>
            <a:ext cx="1546747" cy="338554"/>
          </a:xfrm>
          <a:prstGeom prst="rect">
            <a:avLst/>
          </a:prstGeom>
          <a:noFill/>
        </p:spPr>
        <p:txBody>
          <a:bodyPr wrap="square" rtlCol="0">
            <a:spAutoFit/>
          </a:bodyPr>
          <a:lstStyle/>
          <a:p>
            <a:r>
              <a:rPr lang="en-US" sz="1600" b="1" dirty="0">
                <a:solidFill>
                  <a:schemeClr val="accent3">
                    <a:lumMod val="75000"/>
                  </a:schemeClr>
                </a:solidFill>
              </a:rPr>
              <a:t>Arduino Uno</a:t>
            </a:r>
          </a:p>
        </p:txBody>
      </p:sp>
      <p:sp>
        <p:nvSpPr>
          <p:cNvPr id="17" name="TextBox 16">
            <a:extLst>
              <a:ext uri="{FF2B5EF4-FFF2-40B4-BE49-F238E27FC236}">
                <a16:creationId xmlns:a16="http://schemas.microsoft.com/office/drawing/2014/main" id="{270DD021-1169-F399-5B9E-90A85CA71164}"/>
              </a:ext>
            </a:extLst>
          </p:cNvPr>
          <p:cNvSpPr txBox="1"/>
          <p:nvPr/>
        </p:nvSpPr>
        <p:spPr>
          <a:xfrm>
            <a:off x="12234771" y="5214123"/>
            <a:ext cx="999240" cy="338554"/>
          </a:xfrm>
          <a:prstGeom prst="rect">
            <a:avLst/>
          </a:prstGeom>
          <a:noFill/>
        </p:spPr>
        <p:txBody>
          <a:bodyPr wrap="square" rtlCol="0">
            <a:spAutoFit/>
          </a:bodyPr>
          <a:lstStyle/>
          <a:p>
            <a:r>
              <a:rPr lang="en-US" sz="1600" b="1" dirty="0">
                <a:solidFill>
                  <a:srgbClr val="0070C0"/>
                </a:solidFill>
              </a:rPr>
              <a:t>Left</a:t>
            </a:r>
          </a:p>
        </p:txBody>
      </p:sp>
      <p:sp>
        <p:nvSpPr>
          <p:cNvPr id="18" name="TextBox 17">
            <a:extLst>
              <a:ext uri="{FF2B5EF4-FFF2-40B4-BE49-F238E27FC236}">
                <a16:creationId xmlns:a16="http://schemas.microsoft.com/office/drawing/2014/main" id="{C69F0B81-6137-D2E9-E95F-93E7C082F568}"/>
              </a:ext>
            </a:extLst>
          </p:cNvPr>
          <p:cNvSpPr txBox="1"/>
          <p:nvPr/>
        </p:nvSpPr>
        <p:spPr>
          <a:xfrm>
            <a:off x="3170347" y="7101144"/>
            <a:ext cx="999240" cy="338554"/>
          </a:xfrm>
          <a:prstGeom prst="rect">
            <a:avLst/>
          </a:prstGeom>
          <a:noFill/>
        </p:spPr>
        <p:txBody>
          <a:bodyPr wrap="square" rtlCol="0">
            <a:spAutoFit/>
          </a:bodyPr>
          <a:lstStyle/>
          <a:p>
            <a:r>
              <a:rPr lang="en-US" sz="1600" b="1" dirty="0">
                <a:solidFill>
                  <a:srgbClr val="0070C0"/>
                </a:solidFill>
              </a:rPr>
              <a:t>Forward</a:t>
            </a:r>
          </a:p>
        </p:txBody>
      </p:sp>
    </p:spTree>
    <p:extLst>
      <p:ext uri="{BB962C8B-B14F-4D97-AF65-F5344CB8AC3E}">
        <p14:creationId xmlns:p14="http://schemas.microsoft.com/office/powerpoint/2010/main" val="418212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descr="Icon&#10;&#10;Description automatically generated with medium confidence">
            <a:extLst>
              <a:ext uri="{FF2B5EF4-FFF2-40B4-BE49-F238E27FC236}">
                <a16:creationId xmlns:a16="http://schemas.microsoft.com/office/drawing/2014/main" id="{C54ACCB7-4247-E46A-F625-A0419BEF7ED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stretch>
            <a:fillRect/>
          </a:stretch>
        </p:blipFill>
        <p:spPr>
          <a:xfrm>
            <a:off x="2085975" y="-314325"/>
            <a:ext cx="8158163" cy="7172325"/>
          </a:xfrm>
          <a:prstGeom prst="rect">
            <a:avLst/>
          </a:prstGeom>
        </p:spPr>
      </p:pic>
      <p:sp>
        <p:nvSpPr>
          <p:cNvPr id="18" name="TextBox 17">
            <a:extLst>
              <a:ext uri="{FF2B5EF4-FFF2-40B4-BE49-F238E27FC236}">
                <a16:creationId xmlns:a16="http://schemas.microsoft.com/office/drawing/2014/main" id="{C74277F4-B9C9-CBDE-C835-B63535E548CD}"/>
              </a:ext>
            </a:extLst>
          </p:cNvPr>
          <p:cNvSpPr txBox="1"/>
          <p:nvPr/>
        </p:nvSpPr>
        <p:spPr>
          <a:xfrm>
            <a:off x="2825086" y="361244"/>
            <a:ext cx="846161" cy="369332"/>
          </a:xfrm>
          <a:prstGeom prst="rect">
            <a:avLst/>
          </a:prstGeom>
          <a:noFill/>
        </p:spPr>
        <p:txBody>
          <a:bodyPr wrap="square" rtlCol="0">
            <a:spAutoFit/>
          </a:bodyPr>
          <a:lstStyle/>
          <a:p>
            <a:r>
              <a:rPr lang="en-US" b="1" dirty="0">
                <a:solidFill>
                  <a:srgbClr val="00B0F0"/>
                </a:solidFill>
              </a:rPr>
              <a:t>start</a:t>
            </a:r>
          </a:p>
        </p:txBody>
      </p:sp>
      <p:sp>
        <p:nvSpPr>
          <p:cNvPr id="19" name="TextBox 18">
            <a:extLst>
              <a:ext uri="{FF2B5EF4-FFF2-40B4-BE49-F238E27FC236}">
                <a16:creationId xmlns:a16="http://schemas.microsoft.com/office/drawing/2014/main" id="{AC03280C-3C2D-9907-671D-153FD2123836}"/>
              </a:ext>
            </a:extLst>
          </p:cNvPr>
          <p:cNvSpPr txBox="1"/>
          <p:nvPr/>
        </p:nvSpPr>
        <p:spPr>
          <a:xfrm>
            <a:off x="4137402" y="412295"/>
            <a:ext cx="1685642" cy="338554"/>
          </a:xfrm>
          <a:prstGeom prst="rect">
            <a:avLst/>
          </a:prstGeom>
          <a:noFill/>
        </p:spPr>
        <p:txBody>
          <a:bodyPr wrap="square" rtlCol="0">
            <a:spAutoFit/>
          </a:bodyPr>
          <a:lstStyle/>
          <a:p>
            <a:r>
              <a:rPr lang="en-US" sz="1600" b="1" dirty="0">
                <a:solidFill>
                  <a:schemeClr val="accent3">
                    <a:lumMod val="75000"/>
                  </a:schemeClr>
                </a:solidFill>
              </a:rPr>
              <a:t>Accelerometer</a:t>
            </a:r>
          </a:p>
        </p:txBody>
      </p:sp>
      <p:sp>
        <p:nvSpPr>
          <p:cNvPr id="21" name="TextBox 20">
            <a:extLst>
              <a:ext uri="{FF2B5EF4-FFF2-40B4-BE49-F238E27FC236}">
                <a16:creationId xmlns:a16="http://schemas.microsoft.com/office/drawing/2014/main" id="{B0390A25-A4E5-9A6B-8F74-5B67D062FAB0}"/>
              </a:ext>
            </a:extLst>
          </p:cNvPr>
          <p:cNvSpPr txBox="1"/>
          <p:nvPr/>
        </p:nvSpPr>
        <p:spPr>
          <a:xfrm>
            <a:off x="5823044" y="2219466"/>
            <a:ext cx="1546747" cy="338554"/>
          </a:xfrm>
          <a:prstGeom prst="rect">
            <a:avLst/>
          </a:prstGeom>
          <a:noFill/>
        </p:spPr>
        <p:txBody>
          <a:bodyPr wrap="square" rtlCol="0">
            <a:spAutoFit/>
          </a:bodyPr>
          <a:lstStyle/>
          <a:p>
            <a:r>
              <a:rPr lang="en-US" sz="1600" b="1" dirty="0">
                <a:solidFill>
                  <a:schemeClr val="accent3">
                    <a:lumMod val="75000"/>
                  </a:schemeClr>
                </a:solidFill>
              </a:rPr>
              <a:t>HC-05 Master</a:t>
            </a:r>
          </a:p>
        </p:txBody>
      </p:sp>
      <p:sp>
        <p:nvSpPr>
          <p:cNvPr id="22" name="TextBox 21">
            <a:extLst>
              <a:ext uri="{FF2B5EF4-FFF2-40B4-BE49-F238E27FC236}">
                <a16:creationId xmlns:a16="http://schemas.microsoft.com/office/drawing/2014/main" id="{722D7B25-DE8D-6E53-587A-04B99CE146A2}"/>
              </a:ext>
            </a:extLst>
          </p:cNvPr>
          <p:cNvSpPr txBox="1"/>
          <p:nvPr/>
        </p:nvSpPr>
        <p:spPr>
          <a:xfrm>
            <a:off x="6983103" y="1265333"/>
            <a:ext cx="1546747" cy="738664"/>
          </a:xfrm>
          <a:prstGeom prst="rect">
            <a:avLst/>
          </a:prstGeom>
          <a:noFill/>
        </p:spPr>
        <p:txBody>
          <a:bodyPr wrap="square" rtlCol="0">
            <a:spAutoFit/>
          </a:bodyPr>
          <a:lstStyle/>
          <a:p>
            <a:r>
              <a:rPr lang="en-US" sz="1400" b="1" dirty="0">
                <a:solidFill>
                  <a:schemeClr val="accent3">
                    <a:lumMod val="75000"/>
                  </a:schemeClr>
                </a:solidFill>
              </a:rPr>
              <a:t>Convert data into angles values of range 0-450</a:t>
            </a:r>
          </a:p>
        </p:txBody>
      </p:sp>
      <p:sp>
        <p:nvSpPr>
          <p:cNvPr id="23" name="Oval 22">
            <a:extLst>
              <a:ext uri="{FF2B5EF4-FFF2-40B4-BE49-F238E27FC236}">
                <a16:creationId xmlns:a16="http://schemas.microsoft.com/office/drawing/2014/main" id="{E2A46D77-5784-76DF-4819-D6BB9860FF21}"/>
              </a:ext>
            </a:extLst>
          </p:cNvPr>
          <p:cNvSpPr/>
          <p:nvPr/>
        </p:nvSpPr>
        <p:spPr>
          <a:xfrm>
            <a:off x="7938560" y="1706298"/>
            <a:ext cx="45719" cy="45719"/>
          </a:xfrm>
          <a:prstGeom prst="ellipse">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3">
                  <a:lumMod val="75000"/>
                </a:schemeClr>
              </a:solidFill>
            </a:endParaRPr>
          </a:p>
        </p:txBody>
      </p:sp>
      <p:sp>
        <p:nvSpPr>
          <p:cNvPr id="24" name="TextBox 23">
            <a:extLst>
              <a:ext uri="{FF2B5EF4-FFF2-40B4-BE49-F238E27FC236}">
                <a16:creationId xmlns:a16="http://schemas.microsoft.com/office/drawing/2014/main" id="{CB14149C-474E-D558-C16E-FBD31CFB2059}"/>
              </a:ext>
            </a:extLst>
          </p:cNvPr>
          <p:cNvSpPr txBox="1"/>
          <p:nvPr/>
        </p:nvSpPr>
        <p:spPr>
          <a:xfrm>
            <a:off x="5890891" y="463230"/>
            <a:ext cx="1546747" cy="338554"/>
          </a:xfrm>
          <a:prstGeom prst="rect">
            <a:avLst/>
          </a:prstGeom>
          <a:noFill/>
        </p:spPr>
        <p:txBody>
          <a:bodyPr wrap="square" rtlCol="0">
            <a:spAutoFit/>
          </a:bodyPr>
          <a:lstStyle/>
          <a:p>
            <a:r>
              <a:rPr lang="en-US" sz="1600" b="1" dirty="0">
                <a:solidFill>
                  <a:schemeClr val="accent3">
                    <a:lumMod val="75000"/>
                  </a:schemeClr>
                </a:solidFill>
              </a:rPr>
              <a:t>Arduino Nano</a:t>
            </a:r>
          </a:p>
        </p:txBody>
      </p:sp>
      <p:sp>
        <p:nvSpPr>
          <p:cNvPr id="26" name="TextBox 25">
            <a:extLst>
              <a:ext uri="{FF2B5EF4-FFF2-40B4-BE49-F238E27FC236}">
                <a16:creationId xmlns:a16="http://schemas.microsoft.com/office/drawing/2014/main" id="{A638D613-EE6A-F69C-7B71-8B4559696266}"/>
              </a:ext>
            </a:extLst>
          </p:cNvPr>
          <p:cNvSpPr txBox="1"/>
          <p:nvPr/>
        </p:nvSpPr>
        <p:spPr>
          <a:xfrm>
            <a:off x="3968013" y="2209078"/>
            <a:ext cx="1546747" cy="338554"/>
          </a:xfrm>
          <a:prstGeom prst="rect">
            <a:avLst/>
          </a:prstGeom>
          <a:noFill/>
        </p:spPr>
        <p:txBody>
          <a:bodyPr wrap="square" rtlCol="0">
            <a:spAutoFit/>
          </a:bodyPr>
          <a:lstStyle/>
          <a:p>
            <a:r>
              <a:rPr lang="en-US" sz="1600" b="1" dirty="0">
                <a:solidFill>
                  <a:schemeClr val="accent3">
                    <a:lumMod val="75000"/>
                  </a:schemeClr>
                </a:solidFill>
              </a:rPr>
              <a:t>HC-05 Slave</a:t>
            </a:r>
          </a:p>
        </p:txBody>
      </p:sp>
      <p:sp>
        <p:nvSpPr>
          <p:cNvPr id="27" name="TextBox 26">
            <a:extLst>
              <a:ext uri="{FF2B5EF4-FFF2-40B4-BE49-F238E27FC236}">
                <a16:creationId xmlns:a16="http://schemas.microsoft.com/office/drawing/2014/main" id="{A0073F42-DEBD-9134-3434-2026BE52059F}"/>
              </a:ext>
            </a:extLst>
          </p:cNvPr>
          <p:cNvSpPr txBox="1"/>
          <p:nvPr/>
        </p:nvSpPr>
        <p:spPr>
          <a:xfrm>
            <a:off x="5700214" y="2467546"/>
            <a:ext cx="1546747" cy="338554"/>
          </a:xfrm>
          <a:prstGeom prst="rect">
            <a:avLst/>
          </a:prstGeom>
          <a:noFill/>
        </p:spPr>
        <p:txBody>
          <a:bodyPr wrap="square" rtlCol="0">
            <a:spAutoFit/>
          </a:bodyPr>
          <a:lstStyle/>
          <a:p>
            <a:r>
              <a:rPr lang="en-US" sz="1600" b="1" dirty="0">
                <a:solidFill>
                  <a:schemeClr val="accent3">
                    <a:lumMod val="75000"/>
                  </a:schemeClr>
                </a:solidFill>
              </a:rPr>
              <a:t>RF transmitter</a:t>
            </a:r>
          </a:p>
        </p:txBody>
      </p:sp>
      <p:sp>
        <p:nvSpPr>
          <p:cNvPr id="28" name="TextBox 27">
            <a:extLst>
              <a:ext uri="{FF2B5EF4-FFF2-40B4-BE49-F238E27FC236}">
                <a16:creationId xmlns:a16="http://schemas.microsoft.com/office/drawing/2014/main" id="{D1D46E2A-0E54-9290-F444-1D726D27E48F}"/>
              </a:ext>
            </a:extLst>
          </p:cNvPr>
          <p:cNvSpPr txBox="1"/>
          <p:nvPr/>
        </p:nvSpPr>
        <p:spPr>
          <a:xfrm>
            <a:off x="3999325" y="2477934"/>
            <a:ext cx="1546747" cy="338554"/>
          </a:xfrm>
          <a:prstGeom prst="rect">
            <a:avLst/>
          </a:prstGeom>
          <a:noFill/>
        </p:spPr>
        <p:txBody>
          <a:bodyPr wrap="square" rtlCol="0">
            <a:spAutoFit/>
          </a:bodyPr>
          <a:lstStyle/>
          <a:p>
            <a:r>
              <a:rPr lang="en-US" sz="1600" b="1" dirty="0">
                <a:solidFill>
                  <a:schemeClr val="accent3">
                    <a:lumMod val="75000"/>
                  </a:schemeClr>
                </a:solidFill>
              </a:rPr>
              <a:t>RF receiver</a:t>
            </a:r>
          </a:p>
        </p:txBody>
      </p:sp>
      <p:sp>
        <p:nvSpPr>
          <p:cNvPr id="30" name="TextBox 29">
            <a:extLst>
              <a:ext uri="{FF2B5EF4-FFF2-40B4-BE49-F238E27FC236}">
                <a16:creationId xmlns:a16="http://schemas.microsoft.com/office/drawing/2014/main" id="{17C654C8-6120-54AC-5927-591EEAFC9AD4}"/>
              </a:ext>
            </a:extLst>
          </p:cNvPr>
          <p:cNvSpPr txBox="1"/>
          <p:nvPr/>
        </p:nvSpPr>
        <p:spPr>
          <a:xfrm>
            <a:off x="5519308" y="3193611"/>
            <a:ext cx="1546747" cy="338554"/>
          </a:xfrm>
          <a:prstGeom prst="rect">
            <a:avLst/>
          </a:prstGeom>
          <a:noFill/>
        </p:spPr>
        <p:txBody>
          <a:bodyPr wrap="square" rtlCol="0">
            <a:spAutoFit/>
          </a:bodyPr>
          <a:lstStyle/>
          <a:p>
            <a:r>
              <a:rPr lang="en-US" sz="1600" b="1" dirty="0">
                <a:solidFill>
                  <a:schemeClr val="accent3">
                    <a:lumMod val="75000"/>
                  </a:schemeClr>
                </a:solidFill>
              </a:rPr>
              <a:t>Arduino Uno</a:t>
            </a:r>
          </a:p>
        </p:txBody>
      </p:sp>
      <p:sp>
        <p:nvSpPr>
          <p:cNvPr id="31" name="TextBox 30">
            <a:extLst>
              <a:ext uri="{FF2B5EF4-FFF2-40B4-BE49-F238E27FC236}">
                <a16:creationId xmlns:a16="http://schemas.microsoft.com/office/drawing/2014/main" id="{D337A914-0A56-66BF-95F2-7CD2EFA71436}"/>
              </a:ext>
            </a:extLst>
          </p:cNvPr>
          <p:cNvSpPr txBox="1"/>
          <p:nvPr/>
        </p:nvSpPr>
        <p:spPr>
          <a:xfrm>
            <a:off x="5890891" y="4092444"/>
            <a:ext cx="1220232" cy="523220"/>
          </a:xfrm>
          <a:prstGeom prst="rect">
            <a:avLst/>
          </a:prstGeom>
          <a:noFill/>
        </p:spPr>
        <p:txBody>
          <a:bodyPr wrap="square" rtlCol="0">
            <a:spAutoFit/>
          </a:bodyPr>
          <a:lstStyle/>
          <a:p>
            <a:r>
              <a:rPr lang="en-US" sz="1400" b="1" dirty="0">
                <a:solidFill>
                  <a:schemeClr val="bg1"/>
                </a:solidFill>
              </a:rPr>
              <a:t>Checking</a:t>
            </a:r>
          </a:p>
          <a:p>
            <a:r>
              <a:rPr lang="en-US" sz="1400" b="1" dirty="0">
                <a:solidFill>
                  <a:schemeClr val="bg1"/>
                </a:solidFill>
              </a:rPr>
              <a:t> of angles</a:t>
            </a:r>
          </a:p>
        </p:txBody>
      </p:sp>
      <p:sp>
        <p:nvSpPr>
          <p:cNvPr id="32" name="TextBox 31">
            <a:extLst>
              <a:ext uri="{FF2B5EF4-FFF2-40B4-BE49-F238E27FC236}">
                <a16:creationId xmlns:a16="http://schemas.microsoft.com/office/drawing/2014/main" id="{D848D524-A6A7-32B5-326B-93F2D48C33AB}"/>
              </a:ext>
            </a:extLst>
          </p:cNvPr>
          <p:cNvSpPr txBox="1"/>
          <p:nvPr/>
        </p:nvSpPr>
        <p:spPr>
          <a:xfrm>
            <a:off x="3875141" y="5249417"/>
            <a:ext cx="999240" cy="338554"/>
          </a:xfrm>
          <a:prstGeom prst="rect">
            <a:avLst/>
          </a:prstGeom>
          <a:noFill/>
        </p:spPr>
        <p:txBody>
          <a:bodyPr wrap="square" rtlCol="0">
            <a:spAutoFit/>
          </a:bodyPr>
          <a:lstStyle/>
          <a:p>
            <a:r>
              <a:rPr lang="en-US" sz="1600" b="1" dirty="0">
                <a:solidFill>
                  <a:srgbClr val="0070C0"/>
                </a:solidFill>
              </a:rPr>
              <a:t>Forward</a:t>
            </a:r>
          </a:p>
        </p:txBody>
      </p:sp>
      <p:sp>
        <p:nvSpPr>
          <p:cNvPr id="33" name="TextBox 32">
            <a:extLst>
              <a:ext uri="{FF2B5EF4-FFF2-40B4-BE49-F238E27FC236}">
                <a16:creationId xmlns:a16="http://schemas.microsoft.com/office/drawing/2014/main" id="{27D98C72-C116-8FBE-BB47-818751BCCB4B}"/>
              </a:ext>
            </a:extLst>
          </p:cNvPr>
          <p:cNvSpPr txBox="1"/>
          <p:nvPr/>
        </p:nvSpPr>
        <p:spPr>
          <a:xfrm>
            <a:off x="5096760" y="5238031"/>
            <a:ext cx="999240" cy="338554"/>
          </a:xfrm>
          <a:prstGeom prst="rect">
            <a:avLst/>
          </a:prstGeom>
          <a:noFill/>
        </p:spPr>
        <p:txBody>
          <a:bodyPr wrap="square" rtlCol="0">
            <a:spAutoFit/>
          </a:bodyPr>
          <a:lstStyle/>
          <a:p>
            <a:r>
              <a:rPr lang="en-US" sz="1600" b="1" dirty="0">
                <a:solidFill>
                  <a:srgbClr val="0070C0"/>
                </a:solidFill>
              </a:rPr>
              <a:t>Back</a:t>
            </a:r>
          </a:p>
        </p:txBody>
      </p:sp>
      <p:sp>
        <p:nvSpPr>
          <p:cNvPr id="34" name="TextBox 33">
            <a:extLst>
              <a:ext uri="{FF2B5EF4-FFF2-40B4-BE49-F238E27FC236}">
                <a16:creationId xmlns:a16="http://schemas.microsoft.com/office/drawing/2014/main" id="{A4E80B0E-1431-BFAC-E6AC-028343319078}"/>
              </a:ext>
            </a:extLst>
          </p:cNvPr>
          <p:cNvSpPr txBox="1"/>
          <p:nvPr/>
        </p:nvSpPr>
        <p:spPr>
          <a:xfrm>
            <a:off x="6747341" y="5237498"/>
            <a:ext cx="999240" cy="338554"/>
          </a:xfrm>
          <a:prstGeom prst="rect">
            <a:avLst/>
          </a:prstGeom>
          <a:noFill/>
        </p:spPr>
        <p:txBody>
          <a:bodyPr wrap="square" rtlCol="0">
            <a:spAutoFit/>
          </a:bodyPr>
          <a:lstStyle/>
          <a:p>
            <a:r>
              <a:rPr lang="en-US" sz="1600" b="1" dirty="0">
                <a:solidFill>
                  <a:srgbClr val="0070C0"/>
                </a:solidFill>
              </a:rPr>
              <a:t>Left</a:t>
            </a:r>
          </a:p>
        </p:txBody>
      </p:sp>
      <p:sp>
        <p:nvSpPr>
          <p:cNvPr id="35" name="TextBox 34">
            <a:extLst>
              <a:ext uri="{FF2B5EF4-FFF2-40B4-BE49-F238E27FC236}">
                <a16:creationId xmlns:a16="http://schemas.microsoft.com/office/drawing/2014/main" id="{311E6441-62D0-D7CD-9A8B-0A7A696CCB9E}"/>
              </a:ext>
            </a:extLst>
          </p:cNvPr>
          <p:cNvSpPr txBox="1"/>
          <p:nvPr/>
        </p:nvSpPr>
        <p:spPr>
          <a:xfrm>
            <a:off x="7961419" y="5237498"/>
            <a:ext cx="999240" cy="338554"/>
          </a:xfrm>
          <a:prstGeom prst="rect">
            <a:avLst/>
          </a:prstGeom>
          <a:noFill/>
        </p:spPr>
        <p:txBody>
          <a:bodyPr wrap="square" rtlCol="0">
            <a:spAutoFit/>
          </a:bodyPr>
          <a:lstStyle/>
          <a:p>
            <a:r>
              <a:rPr lang="en-US" sz="1600" b="1" dirty="0">
                <a:solidFill>
                  <a:srgbClr val="0070C0"/>
                </a:solidFill>
              </a:rPr>
              <a:t>Right</a:t>
            </a:r>
          </a:p>
        </p:txBody>
      </p:sp>
      <p:sp>
        <p:nvSpPr>
          <p:cNvPr id="36" name="TextBox 35">
            <a:extLst>
              <a:ext uri="{FF2B5EF4-FFF2-40B4-BE49-F238E27FC236}">
                <a16:creationId xmlns:a16="http://schemas.microsoft.com/office/drawing/2014/main" id="{B2FF6CFC-C756-427D-C9E6-78423A6FED8E}"/>
              </a:ext>
            </a:extLst>
          </p:cNvPr>
          <p:cNvSpPr txBox="1"/>
          <p:nvPr/>
        </p:nvSpPr>
        <p:spPr>
          <a:xfrm>
            <a:off x="3601387" y="6125041"/>
            <a:ext cx="1546747" cy="338554"/>
          </a:xfrm>
          <a:prstGeom prst="rect">
            <a:avLst/>
          </a:prstGeom>
          <a:noFill/>
        </p:spPr>
        <p:txBody>
          <a:bodyPr wrap="square" rtlCol="0">
            <a:spAutoFit/>
          </a:bodyPr>
          <a:lstStyle/>
          <a:p>
            <a:r>
              <a:rPr lang="en-US" sz="1600" b="1" dirty="0">
                <a:solidFill>
                  <a:schemeClr val="accent3">
                    <a:lumMod val="75000"/>
                  </a:schemeClr>
                </a:solidFill>
              </a:rPr>
              <a:t>Car Movement</a:t>
            </a:r>
          </a:p>
        </p:txBody>
      </p:sp>
      <p:sp>
        <p:nvSpPr>
          <p:cNvPr id="37" name="TextBox 36">
            <a:extLst>
              <a:ext uri="{FF2B5EF4-FFF2-40B4-BE49-F238E27FC236}">
                <a16:creationId xmlns:a16="http://schemas.microsoft.com/office/drawing/2014/main" id="{2D5CFC35-1305-4946-4520-FF946DF19D2C}"/>
              </a:ext>
            </a:extLst>
          </p:cNvPr>
          <p:cNvSpPr txBox="1"/>
          <p:nvPr/>
        </p:nvSpPr>
        <p:spPr>
          <a:xfrm>
            <a:off x="5682016" y="6001930"/>
            <a:ext cx="1546747" cy="584775"/>
          </a:xfrm>
          <a:prstGeom prst="rect">
            <a:avLst/>
          </a:prstGeom>
          <a:noFill/>
        </p:spPr>
        <p:txBody>
          <a:bodyPr wrap="square" rtlCol="0">
            <a:spAutoFit/>
          </a:bodyPr>
          <a:lstStyle/>
          <a:p>
            <a:r>
              <a:rPr lang="en-US" sz="1600" b="1" dirty="0">
                <a:solidFill>
                  <a:schemeClr val="accent3">
                    <a:lumMod val="75000"/>
                  </a:schemeClr>
                </a:solidFill>
              </a:rPr>
              <a:t>Motor Driver</a:t>
            </a:r>
          </a:p>
          <a:p>
            <a:r>
              <a:rPr lang="en-US" sz="1600" b="1" dirty="0">
                <a:solidFill>
                  <a:schemeClr val="accent3">
                    <a:lumMod val="75000"/>
                  </a:schemeClr>
                </a:solidFill>
              </a:rPr>
              <a:t>     L298N</a:t>
            </a:r>
          </a:p>
        </p:txBody>
      </p:sp>
      <p:sp>
        <p:nvSpPr>
          <p:cNvPr id="38" name="TextBox 37">
            <a:extLst>
              <a:ext uri="{FF2B5EF4-FFF2-40B4-BE49-F238E27FC236}">
                <a16:creationId xmlns:a16="http://schemas.microsoft.com/office/drawing/2014/main" id="{AEDFA51A-4176-E968-206D-7537E2302332}"/>
              </a:ext>
            </a:extLst>
          </p:cNvPr>
          <p:cNvSpPr txBox="1"/>
          <p:nvPr/>
        </p:nvSpPr>
        <p:spPr>
          <a:xfrm>
            <a:off x="2455531" y="6062385"/>
            <a:ext cx="846161" cy="369332"/>
          </a:xfrm>
          <a:prstGeom prst="rect">
            <a:avLst/>
          </a:prstGeom>
          <a:noFill/>
        </p:spPr>
        <p:txBody>
          <a:bodyPr wrap="square" rtlCol="0">
            <a:spAutoFit/>
          </a:bodyPr>
          <a:lstStyle/>
          <a:p>
            <a:r>
              <a:rPr lang="en-US" b="1" dirty="0">
                <a:solidFill>
                  <a:srgbClr val="00B0F0"/>
                </a:solidFill>
              </a:rPr>
              <a:t>End</a:t>
            </a:r>
          </a:p>
        </p:txBody>
      </p:sp>
      <p:cxnSp>
        <p:nvCxnSpPr>
          <p:cNvPr id="40" name="Straight Arrow Connector 39">
            <a:extLst>
              <a:ext uri="{FF2B5EF4-FFF2-40B4-BE49-F238E27FC236}">
                <a16:creationId xmlns:a16="http://schemas.microsoft.com/office/drawing/2014/main" id="{468FA3BA-5349-BD63-B396-AD7A92994D8A}"/>
              </a:ext>
            </a:extLst>
          </p:cNvPr>
          <p:cNvCxnSpPr>
            <a:cxnSpLocks/>
          </p:cNvCxnSpPr>
          <p:nvPr/>
        </p:nvCxnSpPr>
        <p:spPr>
          <a:xfrm>
            <a:off x="3720995" y="632507"/>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DC2DCFF2-874C-A272-29C3-6D4E8C6A4356}"/>
              </a:ext>
            </a:extLst>
          </p:cNvPr>
          <p:cNvCxnSpPr/>
          <p:nvPr/>
        </p:nvCxnSpPr>
        <p:spPr>
          <a:xfrm>
            <a:off x="5479573" y="632507"/>
            <a:ext cx="4661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Connector: Elbow 45">
            <a:extLst>
              <a:ext uri="{FF2B5EF4-FFF2-40B4-BE49-F238E27FC236}">
                <a16:creationId xmlns:a16="http://schemas.microsoft.com/office/drawing/2014/main" id="{D3F3128E-892B-A8CB-C318-F67637F79186}"/>
              </a:ext>
            </a:extLst>
          </p:cNvPr>
          <p:cNvCxnSpPr>
            <a:cxnSpLocks/>
          </p:cNvCxnSpPr>
          <p:nvPr/>
        </p:nvCxnSpPr>
        <p:spPr>
          <a:xfrm rot="16200000" flipH="1">
            <a:off x="7145792" y="664543"/>
            <a:ext cx="683761" cy="517818"/>
          </a:xfrm>
          <a:prstGeom prst="bentConnector3">
            <a:avLst>
              <a:gd name="adj1" fmla="val 98"/>
            </a:avLst>
          </a:prstGeom>
          <a:ln>
            <a:tailEnd type="triangle"/>
          </a:ln>
        </p:spPr>
        <p:style>
          <a:lnRef idx="3">
            <a:schemeClr val="dk1"/>
          </a:lnRef>
          <a:fillRef idx="0">
            <a:schemeClr val="dk1"/>
          </a:fillRef>
          <a:effectRef idx="2">
            <a:schemeClr val="dk1"/>
          </a:effectRef>
          <a:fontRef idx="minor">
            <a:schemeClr val="tx1"/>
          </a:fontRef>
        </p:style>
      </p:cxnSp>
      <p:cxnSp>
        <p:nvCxnSpPr>
          <p:cNvPr id="51" name="Connector: Elbow 50">
            <a:extLst>
              <a:ext uri="{FF2B5EF4-FFF2-40B4-BE49-F238E27FC236}">
                <a16:creationId xmlns:a16="http://schemas.microsoft.com/office/drawing/2014/main" id="{3967E464-E0E7-6A15-FBAD-E8481D1AD504}"/>
              </a:ext>
            </a:extLst>
          </p:cNvPr>
          <p:cNvCxnSpPr>
            <a:cxnSpLocks/>
          </p:cNvCxnSpPr>
          <p:nvPr/>
        </p:nvCxnSpPr>
        <p:spPr>
          <a:xfrm rot="5400000">
            <a:off x="7119004" y="2018424"/>
            <a:ext cx="618212" cy="591628"/>
          </a:xfrm>
          <a:prstGeom prst="bentConnector3">
            <a:avLst>
              <a:gd name="adj1" fmla="val 98568"/>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3D818C62-17DC-72F7-AB6E-AC859C54E971}"/>
              </a:ext>
            </a:extLst>
          </p:cNvPr>
          <p:cNvCxnSpPr/>
          <p:nvPr/>
        </p:nvCxnSpPr>
        <p:spPr>
          <a:xfrm flipH="1">
            <a:off x="5479573" y="2547632"/>
            <a:ext cx="2024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C4C23781-29B3-DC1B-6AC6-0A9738F0110A}"/>
              </a:ext>
            </a:extLst>
          </p:cNvPr>
          <p:cNvCxnSpPr/>
          <p:nvPr/>
        </p:nvCxnSpPr>
        <p:spPr>
          <a:xfrm>
            <a:off x="4503761" y="2879463"/>
            <a:ext cx="975812" cy="715677"/>
          </a:xfrm>
          <a:prstGeom prst="bentConnector3">
            <a:avLst>
              <a:gd name="adj1" fmla="val -350"/>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AF94F870-FCCE-BB28-A89B-1B27AF77D59B}"/>
              </a:ext>
            </a:extLst>
          </p:cNvPr>
          <p:cNvCxnSpPr/>
          <p:nvPr/>
        </p:nvCxnSpPr>
        <p:spPr>
          <a:xfrm flipV="1">
            <a:off x="6292681" y="3675114"/>
            <a:ext cx="0" cy="168956"/>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D0DABCDC-6A91-8D17-74F3-23F65F3B1D04}"/>
              </a:ext>
            </a:extLst>
          </p:cNvPr>
          <p:cNvCxnSpPr/>
          <p:nvPr/>
        </p:nvCxnSpPr>
        <p:spPr>
          <a:xfrm>
            <a:off x="6292681" y="4844955"/>
            <a:ext cx="0" cy="204717"/>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E66CEB49-2BFB-1B11-6579-7D6FFCBC4388}"/>
              </a:ext>
            </a:extLst>
          </p:cNvPr>
          <p:cNvCxnSpPr/>
          <p:nvPr/>
        </p:nvCxnSpPr>
        <p:spPr>
          <a:xfrm flipH="1">
            <a:off x="4374760" y="5049672"/>
            <a:ext cx="1917921"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276532B5-0250-7CFE-83C0-F8B822D2A379}"/>
              </a:ext>
            </a:extLst>
          </p:cNvPr>
          <p:cNvCxnSpPr/>
          <p:nvPr/>
        </p:nvCxnSpPr>
        <p:spPr>
          <a:xfrm>
            <a:off x="6292681" y="5049672"/>
            <a:ext cx="2168358" cy="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E02D59BF-125F-3BFB-81B3-724B27812146}"/>
              </a:ext>
            </a:extLst>
          </p:cNvPr>
          <p:cNvCxnSpPr/>
          <p:nvPr/>
        </p:nvCxnSpPr>
        <p:spPr>
          <a:xfrm>
            <a:off x="4374760" y="5049672"/>
            <a:ext cx="0" cy="187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0BD1AC8B-C679-736C-09EC-9F5DCA885860}"/>
              </a:ext>
            </a:extLst>
          </p:cNvPr>
          <p:cNvCxnSpPr/>
          <p:nvPr/>
        </p:nvCxnSpPr>
        <p:spPr>
          <a:xfrm>
            <a:off x="5479573" y="5049672"/>
            <a:ext cx="0" cy="187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759C7090-341F-5F1B-E3F3-4DCA786ABAB1}"/>
              </a:ext>
            </a:extLst>
          </p:cNvPr>
          <p:cNvCxnSpPr>
            <a:cxnSpLocks/>
          </p:cNvCxnSpPr>
          <p:nvPr/>
        </p:nvCxnSpPr>
        <p:spPr>
          <a:xfrm>
            <a:off x="6983103" y="5049672"/>
            <a:ext cx="0" cy="1997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7F4D7C21-F5A7-8FB4-B77F-13827F05B837}"/>
              </a:ext>
            </a:extLst>
          </p:cNvPr>
          <p:cNvCxnSpPr/>
          <p:nvPr/>
        </p:nvCxnSpPr>
        <p:spPr>
          <a:xfrm>
            <a:off x="8461039" y="5049672"/>
            <a:ext cx="0" cy="187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F5CD2769-BC42-10D4-BF45-67667F32B13E}"/>
              </a:ext>
            </a:extLst>
          </p:cNvPr>
          <p:cNvCxnSpPr/>
          <p:nvPr/>
        </p:nvCxnSpPr>
        <p:spPr>
          <a:xfrm>
            <a:off x="4187150" y="5587971"/>
            <a:ext cx="0" cy="17138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0E8A88EC-46B6-7F86-DE14-BC434527EA45}"/>
              </a:ext>
            </a:extLst>
          </p:cNvPr>
          <p:cNvCxnSpPr/>
          <p:nvPr/>
        </p:nvCxnSpPr>
        <p:spPr>
          <a:xfrm>
            <a:off x="4187150" y="5759355"/>
            <a:ext cx="4069746" cy="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C221EF52-B0D6-293C-9DAB-EC902276953F}"/>
              </a:ext>
            </a:extLst>
          </p:cNvPr>
          <p:cNvCxnSpPr/>
          <p:nvPr/>
        </p:nvCxnSpPr>
        <p:spPr>
          <a:xfrm flipV="1">
            <a:off x="8256896" y="5587971"/>
            <a:ext cx="0" cy="171384"/>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1137A207-F0BB-9013-948C-528C447C6C19}"/>
              </a:ext>
            </a:extLst>
          </p:cNvPr>
          <p:cNvCxnSpPr/>
          <p:nvPr/>
        </p:nvCxnSpPr>
        <p:spPr>
          <a:xfrm flipV="1">
            <a:off x="5333720" y="5576052"/>
            <a:ext cx="0" cy="183303"/>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222E9440-3250-95AD-3B93-4EFF1E145D56}"/>
              </a:ext>
            </a:extLst>
          </p:cNvPr>
          <p:cNvCxnSpPr/>
          <p:nvPr/>
        </p:nvCxnSpPr>
        <p:spPr>
          <a:xfrm>
            <a:off x="6983103" y="5587971"/>
            <a:ext cx="0" cy="17138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Arrow Connector 94">
            <a:extLst>
              <a:ext uri="{FF2B5EF4-FFF2-40B4-BE49-F238E27FC236}">
                <a16:creationId xmlns:a16="http://schemas.microsoft.com/office/drawing/2014/main" id="{492513D6-27F7-CB38-F5B6-2CD1717AD3C5}"/>
              </a:ext>
            </a:extLst>
          </p:cNvPr>
          <p:cNvCxnSpPr/>
          <p:nvPr/>
        </p:nvCxnSpPr>
        <p:spPr>
          <a:xfrm>
            <a:off x="6165056" y="5759355"/>
            <a:ext cx="0" cy="2425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E8C39026-818A-A669-3AB7-165161C2129E}"/>
              </a:ext>
            </a:extLst>
          </p:cNvPr>
          <p:cNvCxnSpPr>
            <a:endCxn id="36" idx="3"/>
          </p:cNvCxnSpPr>
          <p:nvPr/>
        </p:nvCxnSpPr>
        <p:spPr>
          <a:xfrm flipH="1">
            <a:off x="5148134" y="6294317"/>
            <a:ext cx="43266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607F3CDB-3A9B-F346-CF76-3E333C3E1308}"/>
              </a:ext>
            </a:extLst>
          </p:cNvPr>
          <p:cNvCxnSpPr/>
          <p:nvPr/>
        </p:nvCxnSpPr>
        <p:spPr>
          <a:xfrm flipH="1">
            <a:off x="3301692" y="6247051"/>
            <a:ext cx="2996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a:extLst>
              <a:ext uri="{FF2B5EF4-FFF2-40B4-BE49-F238E27FC236}">
                <a16:creationId xmlns:a16="http://schemas.microsoft.com/office/drawing/2014/main" id="{414D3F0B-3906-062E-1E0A-5B067321FB65}"/>
              </a:ext>
            </a:extLst>
          </p:cNvPr>
          <p:cNvCxnSpPr>
            <a:cxnSpLocks/>
          </p:cNvCxnSpPr>
          <p:nvPr/>
        </p:nvCxnSpPr>
        <p:spPr>
          <a:xfrm flipV="1">
            <a:off x="2879658" y="881258"/>
            <a:ext cx="11391" cy="49571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 name="TextBox 107">
            <a:extLst>
              <a:ext uri="{FF2B5EF4-FFF2-40B4-BE49-F238E27FC236}">
                <a16:creationId xmlns:a16="http://schemas.microsoft.com/office/drawing/2014/main" id="{BD74729C-E00A-2B10-1619-919BE8D04697}"/>
              </a:ext>
            </a:extLst>
          </p:cNvPr>
          <p:cNvSpPr txBox="1"/>
          <p:nvPr/>
        </p:nvSpPr>
        <p:spPr>
          <a:xfrm>
            <a:off x="3536092" y="-2493"/>
            <a:ext cx="1719090" cy="461665"/>
          </a:xfrm>
          <a:prstGeom prst="rect">
            <a:avLst/>
          </a:prstGeom>
          <a:noFill/>
        </p:spPr>
        <p:txBody>
          <a:bodyPr wrap="square" rtlCol="0">
            <a:spAutoFit/>
          </a:bodyPr>
          <a:lstStyle/>
          <a:p>
            <a:r>
              <a:rPr lang="en-US" sz="1200" b="1" dirty="0">
                <a:solidFill>
                  <a:schemeClr val="bg1"/>
                </a:solidFill>
              </a:rPr>
              <a:t>   Hand </a:t>
            </a:r>
          </a:p>
          <a:p>
            <a:r>
              <a:rPr lang="en-US" sz="1200" b="1" dirty="0">
                <a:solidFill>
                  <a:schemeClr val="bg1"/>
                </a:solidFill>
              </a:rPr>
              <a:t>gestures</a:t>
            </a:r>
          </a:p>
        </p:txBody>
      </p:sp>
      <p:sp>
        <p:nvSpPr>
          <p:cNvPr id="109" name="TextBox 108">
            <a:extLst>
              <a:ext uri="{FF2B5EF4-FFF2-40B4-BE49-F238E27FC236}">
                <a16:creationId xmlns:a16="http://schemas.microsoft.com/office/drawing/2014/main" id="{E9CBA0CF-E281-228A-9271-8D783A5C447C}"/>
              </a:ext>
            </a:extLst>
          </p:cNvPr>
          <p:cNvSpPr txBox="1"/>
          <p:nvPr/>
        </p:nvSpPr>
        <p:spPr>
          <a:xfrm>
            <a:off x="5413204" y="-17137"/>
            <a:ext cx="1719090" cy="461665"/>
          </a:xfrm>
          <a:prstGeom prst="rect">
            <a:avLst/>
          </a:prstGeom>
          <a:noFill/>
        </p:spPr>
        <p:txBody>
          <a:bodyPr wrap="square" rtlCol="0">
            <a:spAutoFit/>
          </a:bodyPr>
          <a:lstStyle/>
          <a:p>
            <a:r>
              <a:rPr lang="en-US" sz="1200" b="1" dirty="0">
                <a:solidFill>
                  <a:schemeClr val="bg1"/>
                </a:solidFill>
              </a:rPr>
              <a:t>  Data </a:t>
            </a:r>
          </a:p>
          <a:p>
            <a:r>
              <a:rPr lang="en-US" sz="1200" b="1" dirty="0">
                <a:solidFill>
                  <a:schemeClr val="bg1"/>
                </a:solidFill>
              </a:rPr>
              <a:t>Transfer</a:t>
            </a:r>
          </a:p>
        </p:txBody>
      </p:sp>
      <p:sp>
        <p:nvSpPr>
          <p:cNvPr id="110" name="TextBox 109">
            <a:extLst>
              <a:ext uri="{FF2B5EF4-FFF2-40B4-BE49-F238E27FC236}">
                <a16:creationId xmlns:a16="http://schemas.microsoft.com/office/drawing/2014/main" id="{82FF4DBE-2684-4593-D1AC-A681B4E7F908}"/>
              </a:ext>
            </a:extLst>
          </p:cNvPr>
          <p:cNvSpPr txBox="1"/>
          <p:nvPr/>
        </p:nvSpPr>
        <p:spPr>
          <a:xfrm>
            <a:off x="7165745" y="146706"/>
            <a:ext cx="1719090" cy="461665"/>
          </a:xfrm>
          <a:prstGeom prst="rect">
            <a:avLst/>
          </a:prstGeom>
          <a:noFill/>
        </p:spPr>
        <p:txBody>
          <a:bodyPr wrap="square" rtlCol="0">
            <a:spAutoFit/>
          </a:bodyPr>
          <a:lstStyle/>
          <a:p>
            <a:r>
              <a:rPr lang="en-US" sz="1200" b="1" dirty="0">
                <a:solidFill>
                  <a:schemeClr val="bg1"/>
                </a:solidFill>
              </a:rPr>
              <a:t>  Values </a:t>
            </a:r>
          </a:p>
          <a:p>
            <a:r>
              <a:rPr lang="en-US" sz="1200" b="1" dirty="0">
                <a:solidFill>
                  <a:schemeClr val="bg1"/>
                </a:solidFill>
              </a:rPr>
              <a:t>Transfer</a:t>
            </a:r>
          </a:p>
        </p:txBody>
      </p:sp>
      <p:sp>
        <p:nvSpPr>
          <p:cNvPr id="111" name="TextBox 110">
            <a:extLst>
              <a:ext uri="{FF2B5EF4-FFF2-40B4-BE49-F238E27FC236}">
                <a16:creationId xmlns:a16="http://schemas.microsoft.com/office/drawing/2014/main" id="{B135228C-7652-9EB6-5F6A-94570E0CCD8C}"/>
              </a:ext>
            </a:extLst>
          </p:cNvPr>
          <p:cNvSpPr txBox="1"/>
          <p:nvPr/>
        </p:nvSpPr>
        <p:spPr>
          <a:xfrm>
            <a:off x="5227752" y="1773164"/>
            <a:ext cx="1719090" cy="461665"/>
          </a:xfrm>
          <a:prstGeom prst="rect">
            <a:avLst/>
          </a:prstGeom>
          <a:noFill/>
        </p:spPr>
        <p:txBody>
          <a:bodyPr wrap="square" rtlCol="0">
            <a:spAutoFit/>
          </a:bodyPr>
          <a:lstStyle/>
          <a:p>
            <a:r>
              <a:rPr lang="en-US" sz="1200" b="1" dirty="0">
                <a:solidFill>
                  <a:schemeClr val="bg1"/>
                </a:solidFill>
              </a:rPr>
              <a:t>  Signals </a:t>
            </a:r>
          </a:p>
          <a:p>
            <a:r>
              <a:rPr lang="en-US" sz="1200" b="1" dirty="0">
                <a:solidFill>
                  <a:schemeClr val="bg1"/>
                </a:solidFill>
              </a:rPr>
              <a:t>Transfer</a:t>
            </a:r>
            <a:endParaRPr lang="en-US" sz="1100" b="1" dirty="0">
              <a:solidFill>
                <a:schemeClr val="bg1"/>
              </a:solidFill>
            </a:endParaRPr>
          </a:p>
        </p:txBody>
      </p:sp>
      <p:sp>
        <p:nvSpPr>
          <p:cNvPr id="112" name="TextBox 111">
            <a:extLst>
              <a:ext uri="{FF2B5EF4-FFF2-40B4-BE49-F238E27FC236}">
                <a16:creationId xmlns:a16="http://schemas.microsoft.com/office/drawing/2014/main" id="{09F2ED42-C12D-818A-B5F5-5E3CC888F9C1}"/>
              </a:ext>
            </a:extLst>
          </p:cNvPr>
          <p:cNvSpPr txBox="1"/>
          <p:nvPr/>
        </p:nvSpPr>
        <p:spPr>
          <a:xfrm>
            <a:off x="6069839" y="5742142"/>
            <a:ext cx="1719090" cy="276999"/>
          </a:xfrm>
          <a:prstGeom prst="rect">
            <a:avLst/>
          </a:prstGeom>
          <a:noFill/>
        </p:spPr>
        <p:txBody>
          <a:bodyPr wrap="square" rtlCol="0">
            <a:spAutoFit/>
          </a:bodyPr>
          <a:lstStyle/>
          <a:p>
            <a:r>
              <a:rPr lang="en-US" sz="1200" b="1" dirty="0">
                <a:solidFill>
                  <a:schemeClr val="bg1"/>
                </a:solidFill>
              </a:rPr>
              <a:t>  Data  Transfer</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539F54C-FE08-C575-C351-4E5A924CB037}"/>
                  </a:ext>
                </a:extLst>
              </p:cNvPr>
              <p:cNvSpPr txBox="1"/>
              <p:nvPr/>
            </p:nvSpPr>
            <p:spPr>
              <a:xfrm>
                <a:off x="3313979" y="4653997"/>
                <a:ext cx="1941203" cy="592919"/>
              </a:xfrm>
              <a:prstGeom prst="rect">
                <a:avLst/>
              </a:prstGeom>
              <a:noFill/>
            </p:spPr>
            <p:txBody>
              <a:bodyPr wrap="square" rtlCol="0">
                <a:spAutoFit/>
              </a:bodyPr>
              <a:lstStyle/>
              <a:p>
                <a:r>
                  <a:rPr lang="en-US" sz="1100" b="1" dirty="0">
                    <a:solidFill>
                      <a:schemeClr val="tx1">
                        <a:lumMod val="95000"/>
                      </a:schemeClr>
                    </a:solidFill>
                  </a:rPr>
                  <a:t>  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32</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a:rPr lang="en-US" sz="1100" b="1" i="1" dirty="0" smtClean="0">
                            <a:solidFill>
                              <a:schemeClr val="tx1">
                                <a:lumMod val="95000"/>
                              </a:schemeClr>
                            </a:solidFill>
                            <a:latin typeface="Cambria Math" panose="02040503050406030204" pitchFamily="18" charset="0"/>
                          </a:rPr>
                          <m:t>𝟑𝟒</m:t>
                        </m:r>
                        <m:r>
                          <m:rPr>
                            <m:nor/>
                          </m:rPr>
                          <a:rPr lang="en-US" sz="1100" b="1" dirty="0">
                            <a:solidFill>
                              <a:schemeClr val="tx1">
                                <a:lumMod val="95000"/>
                              </a:schemeClr>
                            </a:solidFill>
                          </a:rPr>
                          <m:t> </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dirty="0">
                            <a:solidFill>
                              <a:schemeClr val="tx1">
                                <a:lumMod val="95000"/>
                              </a:schemeClr>
                            </a:solidFill>
                            <a:latin typeface="Cambria Math" panose="02040503050406030204" pitchFamily="18" charset="0"/>
                          </a:rPr>
                          <m:t>3</m:t>
                        </m:r>
                        <m:r>
                          <a:rPr lang="en-US" sz="1000" b="1" i="1" dirty="0" smtClean="0">
                            <a:solidFill>
                              <a:schemeClr val="tx1">
                                <a:lumMod val="95000"/>
                              </a:schemeClr>
                            </a:solidFill>
                            <a:latin typeface="Cambria Math" panose="02040503050406030204" pitchFamily="18" charset="0"/>
                          </a:rPr>
                          <m:t>𝟖</m:t>
                        </m:r>
                        <m:sSup>
                          <m:sSupPr>
                            <m:ctrlPr>
                              <a:rPr lang="en-US" sz="1000" b="1" i="1" dirty="0" smtClean="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a:rPr lang="en-US" sz="1000" b="1" i="1" dirty="0" smtClean="0">
                            <a:solidFill>
                              <a:schemeClr val="tx1">
                                <a:lumMod val="95000"/>
                              </a:schemeClr>
                            </a:solidFill>
                            <a:latin typeface="Cambria Math" panose="02040503050406030204" pitchFamily="18" charset="0"/>
                          </a:rPr>
                          <m:t>𝟒𝟏</m:t>
                        </m:r>
                        <m:r>
                          <m:rPr>
                            <m:nor/>
                          </m:rPr>
                          <a:rPr lang="en-US" sz="1000" b="1" i="0" dirty="0" smtClean="0">
                            <a:solidFill>
                              <a:schemeClr val="tx1">
                                <a:lumMod val="95000"/>
                              </a:schemeClr>
                            </a:solidFill>
                            <a:latin typeface="Cambria Math" panose="02040503050406030204" pitchFamily="18" charset="0"/>
                          </a:rPr>
                          <m:t>0</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xmlns="">
          <p:sp>
            <p:nvSpPr>
              <p:cNvPr id="113" name="TextBox 112">
                <a:extLst>
                  <a:ext uri="{FF2B5EF4-FFF2-40B4-BE49-F238E27FC236}">
                    <a16:creationId xmlns:a16="http://schemas.microsoft.com/office/drawing/2014/main" id="{2539F54C-FE08-C575-C351-4E5A924CB037}"/>
                  </a:ext>
                </a:extLst>
              </p:cNvPr>
              <p:cNvSpPr txBox="1">
                <a:spLocks noRot="1" noChangeAspect="1" noMove="1" noResize="1" noEditPoints="1" noAdjustHandles="1" noChangeArrowheads="1" noChangeShapeType="1" noTextEdit="1"/>
              </p:cNvSpPr>
              <p:nvPr/>
            </p:nvSpPr>
            <p:spPr>
              <a:xfrm>
                <a:off x="3313979" y="4653997"/>
                <a:ext cx="1941203" cy="5929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70DF812D-4519-1C7D-44BC-635A52C733AB}"/>
                  </a:ext>
                </a:extLst>
              </p:cNvPr>
              <p:cNvSpPr txBox="1"/>
              <p:nvPr/>
            </p:nvSpPr>
            <p:spPr>
              <a:xfrm>
                <a:off x="4707510" y="4669613"/>
                <a:ext cx="1941203" cy="592919"/>
              </a:xfrm>
              <a:prstGeom prst="rect">
                <a:avLst/>
              </a:prstGeom>
              <a:noFill/>
            </p:spPr>
            <p:txBody>
              <a:bodyPr wrap="square" rtlCol="0">
                <a:spAutoFit/>
              </a:bodyPr>
              <a:lstStyle/>
              <a:p>
                <a:r>
                  <a:rPr lang="en-US" sz="1100" b="1" dirty="0">
                    <a:solidFill>
                      <a:schemeClr val="bg1"/>
                    </a:solidFill>
                  </a:rPr>
                  <a:t>  </a:t>
                </a:r>
                <a:r>
                  <a:rPr lang="en-US" sz="1100" b="1" dirty="0">
                    <a:solidFill>
                      <a:schemeClr val="tx1">
                        <a:lumMod val="95000"/>
                      </a:schemeClr>
                    </a:solidFill>
                  </a:rPr>
                  <a:t>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3</m:t>
                        </m:r>
                        <m:r>
                          <a:rPr lang="en-US" sz="1100" b="1" i="1" dirty="0" smtClean="0">
                            <a:solidFill>
                              <a:schemeClr val="tx1">
                                <a:lumMod val="95000"/>
                              </a:schemeClr>
                            </a:solidFill>
                            <a:latin typeface="Cambria Math" panose="02040503050406030204" pitchFamily="18" charset="0"/>
                          </a:rPr>
                          <m:t>𝟏</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a:rPr lang="en-US" sz="1100" b="1" i="1" dirty="0" smtClean="0">
                            <a:solidFill>
                              <a:schemeClr val="tx1">
                                <a:lumMod val="95000"/>
                              </a:schemeClr>
                            </a:solidFill>
                            <a:latin typeface="Cambria Math" panose="02040503050406030204" pitchFamily="18" charset="0"/>
                          </a:rPr>
                          <m:t>𝟑𝟒</m:t>
                        </m:r>
                        <m:r>
                          <m:rPr>
                            <m:nor/>
                          </m:rPr>
                          <a:rPr lang="en-US" sz="1100" b="1" dirty="0">
                            <a:solidFill>
                              <a:schemeClr val="tx1">
                                <a:lumMod val="95000"/>
                              </a:schemeClr>
                            </a:solidFill>
                          </a:rPr>
                          <m:t> </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𝟐𝟓</m:t>
                        </m:r>
                        <m:sSup>
                          <m:sSupPr>
                            <m:ctrlPr>
                              <a:rPr lang="en-US" sz="1000" b="1" i="1" dirty="0" smtClean="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a:rPr lang="en-US" sz="1000" b="1" i="1" dirty="0" smtClean="0">
                            <a:solidFill>
                              <a:schemeClr val="tx1">
                                <a:lumMod val="95000"/>
                              </a:schemeClr>
                            </a:solidFill>
                            <a:latin typeface="Cambria Math" panose="02040503050406030204" pitchFamily="18" charset="0"/>
                          </a:rPr>
                          <m:t>𝟐𝟕𝟓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xmlns="">
          <p:sp>
            <p:nvSpPr>
              <p:cNvPr id="117" name="TextBox 116">
                <a:extLst>
                  <a:ext uri="{FF2B5EF4-FFF2-40B4-BE49-F238E27FC236}">
                    <a16:creationId xmlns:a16="http://schemas.microsoft.com/office/drawing/2014/main" id="{70DF812D-4519-1C7D-44BC-635A52C733AB}"/>
                  </a:ext>
                </a:extLst>
              </p:cNvPr>
              <p:cNvSpPr txBox="1">
                <a:spLocks noRot="1" noChangeAspect="1" noMove="1" noResize="1" noEditPoints="1" noAdjustHandles="1" noChangeArrowheads="1" noChangeShapeType="1" noTextEdit="1"/>
              </p:cNvSpPr>
              <p:nvPr/>
            </p:nvSpPr>
            <p:spPr>
              <a:xfrm>
                <a:off x="4707510" y="4669613"/>
                <a:ext cx="1941203" cy="5929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9AAC2B6-239E-5688-000C-A0C15515556F}"/>
                  </a:ext>
                </a:extLst>
              </p:cNvPr>
              <p:cNvSpPr txBox="1"/>
              <p:nvPr/>
            </p:nvSpPr>
            <p:spPr>
              <a:xfrm>
                <a:off x="6321428" y="4641694"/>
                <a:ext cx="1941203" cy="592919"/>
              </a:xfrm>
              <a:prstGeom prst="rect">
                <a:avLst/>
              </a:prstGeom>
              <a:noFill/>
            </p:spPr>
            <p:txBody>
              <a:bodyPr wrap="square" rtlCol="0">
                <a:spAutoFit/>
              </a:bodyPr>
              <a:lstStyle/>
              <a:p>
                <a:r>
                  <a:rPr lang="en-US" sz="1100" b="1" dirty="0">
                    <a:solidFill>
                      <a:schemeClr val="tx1">
                        <a:lumMod val="95000"/>
                      </a:schemeClr>
                    </a:solidFill>
                  </a:rPr>
                  <a:t>  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3</m:t>
                        </m:r>
                        <m:r>
                          <a:rPr lang="en-US" sz="1100" b="1" i="1" dirty="0" smtClean="0">
                            <a:solidFill>
                              <a:schemeClr val="tx1">
                                <a:lumMod val="95000"/>
                              </a:schemeClr>
                            </a:solidFill>
                            <a:latin typeface="Cambria Math" panose="02040503050406030204" pitchFamily="18" charset="0"/>
                          </a:rPr>
                          <m:t>𝟖</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a:rPr lang="en-US" sz="1100" b="1" i="0" dirty="0" smtClean="0">
                            <a:solidFill>
                              <a:schemeClr val="tx1">
                                <a:lumMod val="95000"/>
                              </a:schemeClr>
                            </a:solidFill>
                            <a:latin typeface="Cambria Math" panose="02040503050406030204" pitchFamily="18" charset="0"/>
                          </a:rPr>
                          <m:t>𝟒𝟏</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i="1" dirty="0" smtClean="0">
                            <a:solidFill>
                              <a:schemeClr val="tx1">
                                <a:lumMod val="95000"/>
                              </a:schemeClr>
                            </a:solidFill>
                            <a:latin typeface="Cambria Math" panose="02040503050406030204" pitchFamily="18" charset="0"/>
                          </a:rPr>
                          <m:t>𝟑𝟏</m:t>
                        </m:r>
                        <m:sSup>
                          <m:sSupPr>
                            <m:ctrlPr>
                              <a:rPr lang="en-US" sz="1000" b="1" i="1" dirty="0" smtClean="0">
                                <a:solidFill>
                                  <a:schemeClr val="tx1">
                                    <a:lumMod val="95000"/>
                                  </a:schemeClr>
                                </a:solidFill>
                                <a:latin typeface="Cambria Math" panose="02040503050406030204" pitchFamily="18" charset="0"/>
                              </a:rPr>
                            </m:ctrlPr>
                          </m:sSupPr>
                          <m:e>
                            <m:r>
                              <a:rPr lang="en-US" sz="1000" b="1" i="1" dirty="0" smtClean="0">
                                <a:solidFill>
                                  <a:schemeClr val="tx1">
                                    <a:lumMod val="95000"/>
                                  </a:schemeClr>
                                </a:solidFill>
                                <a:latin typeface="Cambria Math" panose="02040503050406030204" pitchFamily="18" charset="0"/>
                              </a:rPr>
                              <m:t>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a:rPr lang="en-US" sz="1000" b="1" i="1" dirty="0" smtClean="0">
                            <a:solidFill>
                              <a:schemeClr val="tx1">
                                <a:lumMod val="95000"/>
                              </a:schemeClr>
                            </a:solidFill>
                            <a:latin typeface="Cambria Math" panose="02040503050406030204" pitchFamily="18" charset="0"/>
                          </a:rPr>
                          <m:t>𝟑</m:t>
                        </m:r>
                        <m:r>
                          <m:rPr>
                            <m:nor/>
                          </m:rPr>
                          <a:rPr lang="en-US" sz="1000" b="1" i="0" dirty="0" smtClean="0">
                            <a:solidFill>
                              <a:schemeClr val="tx1">
                                <a:lumMod val="95000"/>
                              </a:schemeClr>
                            </a:solidFill>
                            <a:latin typeface="Cambria Math" panose="02040503050406030204" pitchFamily="18" charset="0"/>
                          </a:rPr>
                          <m:t>5</m:t>
                        </m:r>
                        <m:r>
                          <a:rPr lang="en-US" sz="1000" b="1" i="1"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xmlns="">
          <p:sp>
            <p:nvSpPr>
              <p:cNvPr id="118" name="TextBox 117">
                <a:extLst>
                  <a:ext uri="{FF2B5EF4-FFF2-40B4-BE49-F238E27FC236}">
                    <a16:creationId xmlns:a16="http://schemas.microsoft.com/office/drawing/2014/main" id="{B9AAC2B6-239E-5688-000C-A0C15515556F}"/>
                  </a:ext>
                </a:extLst>
              </p:cNvPr>
              <p:cNvSpPr txBox="1">
                <a:spLocks noRot="1" noChangeAspect="1" noMove="1" noResize="1" noEditPoints="1" noAdjustHandles="1" noChangeArrowheads="1" noChangeShapeType="1" noTextEdit="1"/>
              </p:cNvSpPr>
              <p:nvPr/>
            </p:nvSpPr>
            <p:spPr>
              <a:xfrm>
                <a:off x="6321428" y="4641694"/>
                <a:ext cx="1941203" cy="59291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F399508-CD48-0298-1D23-343C210140AB}"/>
                  </a:ext>
                </a:extLst>
              </p:cNvPr>
              <p:cNvSpPr txBox="1"/>
              <p:nvPr/>
            </p:nvSpPr>
            <p:spPr>
              <a:xfrm>
                <a:off x="7939351" y="4575353"/>
                <a:ext cx="1941203" cy="592919"/>
              </a:xfrm>
              <a:prstGeom prst="rect">
                <a:avLst/>
              </a:prstGeom>
              <a:noFill/>
            </p:spPr>
            <p:txBody>
              <a:bodyPr wrap="square" rtlCol="0">
                <a:spAutoFit/>
              </a:bodyPr>
              <a:lstStyle/>
              <a:p>
                <a:r>
                  <a:rPr lang="en-US" sz="1100" b="1" dirty="0">
                    <a:solidFill>
                      <a:schemeClr val="tx1">
                        <a:lumMod val="95000"/>
                      </a:schemeClr>
                    </a:solidFill>
                  </a:rPr>
                  <a:t>  X</a:t>
                </a:r>
                <a:r>
                  <a:rPr lang="en-US" sz="900" b="1" dirty="0">
                    <a:solidFill>
                      <a:schemeClr val="tx1">
                        <a:lumMod val="95000"/>
                      </a:schemeClr>
                    </a:solidFill>
                  </a:rPr>
                  <a:t>range</a:t>
                </a:r>
                <a:r>
                  <a:rPr lang="en-US" sz="1050" b="1" dirty="0">
                    <a:solidFill>
                      <a:schemeClr val="tx1">
                        <a:lumMod val="95000"/>
                      </a:schemeClr>
                    </a:solidFill>
                  </a:rPr>
                  <a:t> </a:t>
                </a:r>
                <a:r>
                  <a:rPr lang="en-US" sz="1100" b="1" dirty="0">
                    <a:solidFill>
                      <a:schemeClr val="tx1">
                        <a:lumMod val="95000"/>
                      </a:schemeClr>
                    </a:solidFill>
                  </a:rPr>
                  <a:t>(</a:t>
                </a:r>
                <a14:m>
                  <m:oMath xmlns:m="http://schemas.openxmlformats.org/officeDocument/2006/math">
                    <m:sSup>
                      <m:sSupPr>
                        <m:ctrlPr>
                          <a:rPr lang="en-US" sz="1100" b="1" i="1" dirty="0">
                            <a:solidFill>
                              <a:schemeClr val="tx1">
                                <a:lumMod val="95000"/>
                              </a:schemeClr>
                            </a:solidFill>
                            <a:latin typeface="Cambria Math" panose="02040503050406030204" pitchFamily="18" charset="0"/>
                          </a:rPr>
                        </m:ctrlPr>
                      </m:sSupPr>
                      <m:e>
                        <m:r>
                          <a:rPr lang="en-US" sz="1100" b="1" i="0" dirty="0" smtClean="0">
                            <a:solidFill>
                              <a:schemeClr val="tx1">
                                <a:lumMod val="95000"/>
                              </a:schemeClr>
                            </a:solidFill>
                            <a:latin typeface="Cambria Math" panose="02040503050406030204" pitchFamily="18" charset="0"/>
                          </a:rPr>
                          <m:t>𝟐𝟐</m:t>
                        </m:r>
                        <m:sSup>
                          <m:sSupPr>
                            <m:ctrlPr>
                              <a:rPr lang="en-US" sz="1100" b="1" i="1" dirty="0">
                                <a:solidFill>
                                  <a:schemeClr val="tx1">
                                    <a:lumMod val="95000"/>
                                  </a:schemeClr>
                                </a:solidFill>
                                <a:latin typeface="Cambria Math" panose="02040503050406030204" pitchFamily="18" charset="0"/>
                              </a:rPr>
                            </m:ctrlPr>
                          </m:sSupPr>
                          <m:e>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r>
                          <m:rPr>
                            <m:nor/>
                          </m:rPr>
                          <a:rPr lang="en-US" sz="1100" b="1" i="0" dirty="0" smtClean="0">
                            <a:solidFill>
                              <a:schemeClr val="tx1">
                                <a:lumMod val="95000"/>
                              </a:schemeClr>
                            </a:solidFill>
                            <a:latin typeface="Cambria Math" panose="02040503050406030204" pitchFamily="18" charset="0"/>
                          </a:rPr>
                          <m:t>27</m:t>
                        </m:r>
                        <m:r>
                          <m:rPr>
                            <m:nor/>
                          </m:rPr>
                          <a:rPr lang="en-US" sz="1100" b="1" dirty="0">
                            <a:solidFill>
                              <a:schemeClr val="tx1">
                                <a:lumMod val="95000"/>
                              </a:schemeClr>
                            </a:solidFill>
                          </a:rPr>
                          <m:t> </m:t>
                        </m:r>
                        <m:r>
                          <a:rPr lang="en-US" sz="1100" b="1" dirty="0">
                            <a:solidFill>
                              <a:schemeClr val="tx1">
                                <a:lumMod val="95000"/>
                              </a:schemeClr>
                            </a:solidFill>
                            <a:latin typeface="Cambria Math" panose="02040503050406030204" pitchFamily="18" charset="0"/>
                          </a:rPr>
                          <m:t>5</m:t>
                        </m:r>
                      </m:e>
                      <m:sup>
                        <m:r>
                          <a:rPr lang="en-US" sz="1100" b="1" dirty="0">
                            <a:solidFill>
                              <a:schemeClr val="tx1">
                                <a:lumMod val="95000"/>
                              </a:schemeClr>
                            </a:solidFill>
                            <a:latin typeface="Cambria Math" panose="02040503050406030204" pitchFamily="18" charset="0"/>
                          </a:rPr>
                          <m:t>0</m:t>
                        </m:r>
                      </m:sup>
                    </m:sSup>
                    <m:r>
                      <a:rPr lang="en-US" sz="1100" b="1" i="1" dirty="0" smtClean="0">
                        <a:solidFill>
                          <a:schemeClr val="tx1">
                            <a:lumMod val="95000"/>
                          </a:schemeClr>
                        </a:solidFill>
                        <a:latin typeface="Cambria Math" panose="02040503050406030204" pitchFamily="18" charset="0"/>
                      </a:rPr>
                      <m:t>)</m:t>
                    </m:r>
                  </m:oMath>
                </a14:m>
                <a:endParaRPr lang="en-US" sz="1100" b="1" dirty="0">
                  <a:solidFill>
                    <a:schemeClr val="tx1">
                      <a:lumMod val="95000"/>
                    </a:schemeClr>
                  </a:solidFill>
                </a:endParaRPr>
              </a:p>
              <a:p>
                <a:r>
                  <a:rPr lang="en-US" sz="1100" b="1" dirty="0">
                    <a:solidFill>
                      <a:schemeClr val="tx1">
                        <a:lumMod val="95000"/>
                      </a:schemeClr>
                    </a:solidFill>
                  </a:rPr>
                  <a:t>  Y</a:t>
                </a:r>
                <a:r>
                  <a:rPr lang="en-US" sz="900" b="1" dirty="0">
                    <a:solidFill>
                      <a:schemeClr val="tx1">
                        <a:lumMod val="95000"/>
                      </a:schemeClr>
                    </a:solidFill>
                  </a:rPr>
                  <a:t>range</a:t>
                </a:r>
                <a:r>
                  <a:rPr lang="en-US" sz="1000" b="1" dirty="0">
                    <a:solidFill>
                      <a:schemeClr val="tx1">
                        <a:lumMod val="95000"/>
                      </a:schemeClr>
                    </a:solidFill>
                  </a:rPr>
                  <a:t>(</a:t>
                </a:r>
                <a14:m>
                  <m:oMath xmlns:m="http://schemas.openxmlformats.org/officeDocument/2006/math">
                    <m:sSup>
                      <m:sSupPr>
                        <m:ctrlPr>
                          <a:rPr lang="en-US" sz="1000" b="1" i="1" dirty="0">
                            <a:solidFill>
                              <a:schemeClr val="tx1">
                                <a:lumMod val="95000"/>
                              </a:schemeClr>
                            </a:solidFill>
                            <a:latin typeface="Cambria Math" panose="02040503050406030204" pitchFamily="18" charset="0"/>
                          </a:rPr>
                        </m:ctrlPr>
                      </m:sSupPr>
                      <m:e>
                        <m:r>
                          <a:rPr lang="en-US" sz="1000" b="1" dirty="0">
                            <a:solidFill>
                              <a:schemeClr val="tx1">
                                <a:lumMod val="95000"/>
                              </a:schemeClr>
                            </a:solidFill>
                            <a:latin typeface="Cambria Math" panose="02040503050406030204" pitchFamily="18" charset="0"/>
                          </a:rPr>
                          <m:t>3</m:t>
                        </m:r>
                        <m:r>
                          <a:rPr lang="en-US" sz="1000" b="1" i="1" dirty="0" smtClean="0">
                            <a:solidFill>
                              <a:schemeClr val="tx1">
                                <a:lumMod val="95000"/>
                              </a:schemeClr>
                            </a:solidFill>
                            <a:latin typeface="Cambria Math" panose="02040503050406030204" pitchFamily="18" charset="0"/>
                          </a:rPr>
                          <m:t>𝟐</m:t>
                        </m:r>
                        <m:sSup>
                          <m:sSupPr>
                            <m:ctrlPr>
                              <a:rPr lang="en-US" sz="1000" b="1" i="1" dirty="0" smtClean="0">
                                <a:solidFill>
                                  <a:schemeClr val="tx1">
                                    <a:lumMod val="95000"/>
                                  </a:schemeClr>
                                </a:solidFill>
                                <a:latin typeface="Cambria Math" panose="02040503050406030204" pitchFamily="18" charset="0"/>
                              </a:rPr>
                            </m:ctrlPr>
                          </m:sSupPr>
                          <m:e>
                            <m:r>
                              <a:rPr lang="en-US" sz="1000" b="1" i="0" dirty="0" smtClean="0">
                                <a:solidFill>
                                  <a:schemeClr val="tx1">
                                    <a:lumMod val="95000"/>
                                  </a:schemeClr>
                                </a:solidFill>
                                <a:latin typeface="Cambria Math" panose="02040503050406030204" pitchFamily="18" charset="0"/>
                              </a:rPr>
                              <m:t>𝟎</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r>
                          <m:rPr>
                            <m:nor/>
                          </m:rPr>
                          <a:rPr lang="en-US" sz="1000" b="1" i="0" dirty="0" smtClean="0">
                            <a:solidFill>
                              <a:schemeClr val="tx1">
                                <a:lumMod val="95000"/>
                              </a:schemeClr>
                            </a:solidFill>
                            <a:latin typeface="Cambria Math" panose="02040503050406030204" pitchFamily="18" charset="0"/>
                          </a:rPr>
                          <m:t>34</m:t>
                        </m:r>
                        <m:r>
                          <a:rPr lang="en-US" sz="1000" b="1" i="1" dirty="0" smtClean="0">
                            <a:solidFill>
                              <a:schemeClr val="tx1">
                                <a:lumMod val="95000"/>
                              </a:schemeClr>
                            </a:solidFill>
                            <a:latin typeface="Cambria Math" panose="02040503050406030204" pitchFamily="18" charset="0"/>
                          </a:rPr>
                          <m:t>𝟓</m:t>
                        </m:r>
                      </m:e>
                      <m:sup>
                        <m:r>
                          <a:rPr lang="en-US" sz="1000" b="1" dirty="0">
                            <a:solidFill>
                              <a:schemeClr val="tx1">
                                <a:lumMod val="95000"/>
                              </a:schemeClr>
                            </a:solidFill>
                            <a:latin typeface="Cambria Math" panose="02040503050406030204" pitchFamily="18" charset="0"/>
                          </a:rPr>
                          <m:t>0</m:t>
                        </m:r>
                      </m:sup>
                    </m:sSup>
                    <m:r>
                      <a:rPr lang="en-US" sz="1000" b="1" i="1" dirty="0" smtClean="0">
                        <a:solidFill>
                          <a:schemeClr val="tx1">
                            <a:lumMod val="95000"/>
                          </a:schemeClr>
                        </a:solidFill>
                        <a:latin typeface="Cambria Math" panose="02040503050406030204" pitchFamily="18" charset="0"/>
                      </a:rPr>
                      <m:t>)</m:t>
                    </m:r>
                  </m:oMath>
                </a14:m>
                <a:endParaRPr lang="en-US" sz="1000" b="1" dirty="0">
                  <a:solidFill>
                    <a:schemeClr val="tx1">
                      <a:lumMod val="95000"/>
                    </a:schemeClr>
                  </a:solidFill>
                </a:endParaRPr>
              </a:p>
              <a:p>
                <a:endParaRPr lang="en-US" sz="1000" b="1" dirty="0">
                  <a:solidFill>
                    <a:schemeClr val="bg1"/>
                  </a:solidFill>
                </a:endParaRPr>
              </a:p>
            </p:txBody>
          </p:sp>
        </mc:Choice>
        <mc:Fallback xmlns="">
          <p:sp>
            <p:nvSpPr>
              <p:cNvPr id="119" name="TextBox 118">
                <a:extLst>
                  <a:ext uri="{FF2B5EF4-FFF2-40B4-BE49-F238E27FC236}">
                    <a16:creationId xmlns:a16="http://schemas.microsoft.com/office/drawing/2014/main" id="{AF399508-CD48-0298-1D23-343C210140AB}"/>
                  </a:ext>
                </a:extLst>
              </p:cNvPr>
              <p:cNvSpPr txBox="1">
                <a:spLocks noRot="1" noChangeAspect="1" noMove="1" noResize="1" noEditPoints="1" noAdjustHandles="1" noChangeArrowheads="1" noChangeShapeType="1" noTextEdit="1"/>
              </p:cNvSpPr>
              <p:nvPr/>
            </p:nvSpPr>
            <p:spPr>
              <a:xfrm>
                <a:off x="7939351" y="4575353"/>
                <a:ext cx="1941203" cy="592919"/>
              </a:xfrm>
              <a:prstGeom prst="rect">
                <a:avLst/>
              </a:prstGeom>
              <a:blipFill>
                <a:blip r:embed="rId6"/>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9853A83-13EF-4CCE-D52A-EFCCAA4ABD01}"/>
              </a:ext>
            </a:extLst>
          </p:cNvPr>
          <p:cNvSpPr txBox="1"/>
          <p:nvPr/>
        </p:nvSpPr>
        <p:spPr>
          <a:xfrm>
            <a:off x="153866" y="569772"/>
            <a:ext cx="2352580" cy="430887"/>
          </a:xfrm>
          <a:prstGeom prst="rect">
            <a:avLst/>
          </a:prstGeom>
          <a:noFill/>
        </p:spPr>
        <p:txBody>
          <a:bodyPr wrap="square" rtlCol="0">
            <a:spAutoFit/>
          </a:bodyPr>
          <a:lstStyle/>
          <a:p>
            <a:r>
              <a:rPr lang="en-US" sz="2200" b="1" u="sng" dirty="0">
                <a:solidFill>
                  <a:schemeClr val="tx1">
                    <a:lumMod val="95000"/>
                  </a:schemeClr>
                </a:solidFill>
                <a:latin typeface="Cavolini" panose="03000502040302020204" pitchFamily="66" charset="0"/>
                <a:cs typeface="Cavolini" panose="03000502040302020204" pitchFamily="66" charset="0"/>
              </a:rPr>
              <a:t>FLOW CHART</a:t>
            </a:r>
            <a:endParaRPr lang="en-US" sz="2200" dirty="0">
              <a:solidFill>
                <a:schemeClr val="tx1">
                  <a:lumMod val="95000"/>
                </a:schemeClr>
              </a:solidFill>
            </a:endParaRPr>
          </a:p>
        </p:txBody>
      </p:sp>
      <p:graphicFrame>
        <p:nvGraphicFramePr>
          <p:cNvPr id="3" name="Table 2">
            <a:extLst>
              <a:ext uri="{FF2B5EF4-FFF2-40B4-BE49-F238E27FC236}">
                <a16:creationId xmlns:a16="http://schemas.microsoft.com/office/drawing/2014/main" id="{A5954D65-638E-AE4E-0994-6DCC848D5F3D}"/>
              </a:ext>
            </a:extLst>
          </p:cNvPr>
          <p:cNvGraphicFramePr>
            <a:graphicFrameLocks noGrp="1"/>
          </p:cNvGraphicFramePr>
          <p:nvPr>
            <p:extLst>
              <p:ext uri="{D42A27DB-BD31-4B8C-83A1-F6EECF244321}">
                <p14:modId xmlns:p14="http://schemas.microsoft.com/office/powerpoint/2010/main" val="3778112419"/>
              </p:ext>
            </p:extLst>
          </p:nvPr>
        </p:nvGraphicFramePr>
        <p:xfrm>
          <a:off x="-11654129" y="4019093"/>
          <a:ext cx="11311005" cy="1112520"/>
        </p:xfrm>
        <a:graphic>
          <a:graphicData uri="http://schemas.openxmlformats.org/drawingml/2006/table">
            <a:tbl>
              <a:tblPr firstRow="1" bandRow="1">
                <a:tableStyleId>{8FD4443E-F989-4FC4-A0C8-D5A2AF1F390B}</a:tableStyleId>
              </a:tblPr>
              <a:tblGrid>
                <a:gridCol w="758654">
                  <a:extLst>
                    <a:ext uri="{9D8B030D-6E8A-4147-A177-3AD203B41FA5}">
                      <a16:colId xmlns:a16="http://schemas.microsoft.com/office/drawing/2014/main" val="529220006"/>
                    </a:ext>
                  </a:extLst>
                </a:gridCol>
                <a:gridCol w="3765748">
                  <a:extLst>
                    <a:ext uri="{9D8B030D-6E8A-4147-A177-3AD203B41FA5}">
                      <a16:colId xmlns:a16="http://schemas.microsoft.com/office/drawing/2014/main" val="203812008"/>
                    </a:ext>
                  </a:extLst>
                </a:gridCol>
                <a:gridCol w="2262201">
                  <a:extLst>
                    <a:ext uri="{9D8B030D-6E8A-4147-A177-3AD203B41FA5}">
                      <a16:colId xmlns:a16="http://schemas.microsoft.com/office/drawing/2014/main" val="1130800633"/>
                    </a:ext>
                  </a:extLst>
                </a:gridCol>
                <a:gridCol w="2262201">
                  <a:extLst>
                    <a:ext uri="{9D8B030D-6E8A-4147-A177-3AD203B41FA5}">
                      <a16:colId xmlns:a16="http://schemas.microsoft.com/office/drawing/2014/main" val="2997783491"/>
                    </a:ext>
                  </a:extLst>
                </a:gridCol>
                <a:gridCol w="2262201">
                  <a:extLst>
                    <a:ext uri="{9D8B030D-6E8A-4147-A177-3AD203B41FA5}">
                      <a16:colId xmlns:a16="http://schemas.microsoft.com/office/drawing/2014/main" val="2800687449"/>
                    </a:ext>
                  </a:extLst>
                </a:gridCol>
              </a:tblGrid>
              <a:tr h="370840">
                <a:tc>
                  <a:txBody>
                    <a:bodyPr/>
                    <a:lstStyle/>
                    <a:p>
                      <a:r>
                        <a:rPr lang="en-US" dirty="0"/>
                        <a:t>09.</a:t>
                      </a:r>
                    </a:p>
                  </a:txBody>
                  <a:tcPr/>
                </a:tc>
                <a:tc>
                  <a:txBody>
                    <a:bodyPr/>
                    <a:lstStyle/>
                    <a:p>
                      <a:r>
                        <a:rPr lang="en-US" dirty="0"/>
                        <a:t>40 PIN MALE HEADER</a:t>
                      </a:r>
                    </a:p>
                  </a:txBody>
                  <a:tcPr/>
                </a:tc>
                <a:tc>
                  <a:txBody>
                    <a:bodyPr/>
                    <a:lstStyle/>
                    <a:p>
                      <a:r>
                        <a:rPr lang="en-US" dirty="0"/>
                        <a:t>01</a:t>
                      </a:r>
                    </a:p>
                  </a:txBody>
                  <a:tcPr/>
                </a:tc>
                <a:tc>
                  <a:txBody>
                    <a:bodyPr/>
                    <a:lstStyle/>
                    <a:p>
                      <a:r>
                        <a:rPr lang="en-US" dirty="0"/>
                        <a:t>PKR80.00</a:t>
                      </a:r>
                    </a:p>
                  </a:txBody>
                  <a:tcPr/>
                </a:tc>
                <a:tc>
                  <a:txBody>
                    <a:bodyPr/>
                    <a:lstStyle/>
                    <a:p>
                      <a:endParaRPr lang="en-US" dirty="0"/>
                    </a:p>
                  </a:txBody>
                  <a:tcPr/>
                </a:tc>
                <a:extLst>
                  <a:ext uri="{0D108BD9-81ED-4DB2-BD59-A6C34878D82A}">
                    <a16:rowId xmlns:a16="http://schemas.microsoft.com/office/drawing/2014/main" val="2921803389"/>
                  </a:ext>
                </a:extLst>
              </a:tr>
              <a:tr h="370840">
                <a:tc>
                  <a:txBody>
                    <a:bodyPr/>
                    <a:lstStyle/>
                    <a:p>
                      <a:r>
                        <a:rPr lang="en-US" dirty="0"/>
                        <a:t>10. </a:t>
                      </a:r>
                    </a:p>
                  </a:txBody>
                  <a:tcPr/>
                </a:tc>
                <a:tc>
                  <a:txBody>
                    <a:bodyPr/>
                    <a:lstStyle/>
                    <a:p>
                      <a:r>
                        <a:rPr lang="en-US" dirty="0"/>
                        <a:t>ROBOT CHASIS</a:t>
                      </a:r>
                    </a:p>
                  </a:txBody>
                  <a:tcPr/>
                </a:tc>
                <a:tc>
                  <a:txBody>
                    <a:bodyPr/>
                    <a:lstStyle/>
                    <a:p>
                      <a:r>
                        <a:rPr lang="en-US" dirty="0"/>
                        <a:t>01</a:t>
                      </a:r>
                    </a:p>
                  </a:txBody>
                  <a:tcPr/>
                </a:tc>
                <a:tc>
                  <a:txBody>
                    <a:bodyPr/>
                    <a:lstStyle/>
                    <a:p>
                      <a:r>
                        <a:rPr lang="en-US" dirty="0"/>
                        <a:t>PKR1600.00</a:t>
                      </a:r>
                    </a:p>
                  </a:txBody>
                  <a:tcPr/>
                </a:tc>
                <a:tc>
                  <a:txBody>
                    <a:bodyPr/>
                    <a:lstStyle/>
                    <a:p>
                      <a:endParaRPr lang="en-US" dirty="0"/>
                    </a:p>
                  </a:txBody>
                  <a:tcPr/>
                </a:tc>
                <a:extLst>
                  <a:ext uri="{0D108BD9-81ED-4DB2-BD59-A6C34878D82A}">
                    <a16:rowId xmlns:a16="http://schemas.microsoft.com/office/drawing/2014/main" val="1362939869"/>
                  </a:ext>
                </a:extLst>
              </a:tr>
              <a:tr h="370840">
                <a:tc>
                  <a:txBody>
                    <a:bodyPr/>
                    <a:lstStyle/>
                    <a:p>
                      <a:r>
                        <a:rPr lang="en-US" dirty="0"/>
                        <a:t>11. </a:t>
                      </a:r>
                    </a:p>
                  </a:txBody>
                  <a:tcPr/>
                </a:tc>
                <a:tc>
                  <a:txBody>
                    <a:bodyPr/>
                    <a:lstStyle/>
                    <a:p>
                      <a:r>
                        <a:rPr lang="en-US" dirty="0"/>
                        <a:t>Hard Jumper wire</a:t>
                      </a:r>
                    </a:p>
                  </a:txBody>
                  <a:tcPr/>
                </a:tc>
                <a:tc>
                  <a:txBody>
                    <a:bodyPr/>
                    <a:lstStyle/>
                    <a:p>
                      <a:r>
                        <a:rPr lang="en-US" dirty="0"/>
                        <a:t>30 cm</a:t>
                      </a:r>
                    </a:p>
                  </a:txBody>
                  <a:tcPr/>
                </a:tc>
                <a:tc>
                  <a:txBody>
                    <a:bodyPr/>
                    <a:lstStyle/>
                    <a:p>
                      <a:r>
                        <a:rPr lang="en-US" dirty="0"/>
                        <a:t>PKR150.00</a:t>
                      </a:r>
                    </a:p>
                  </a:txBody>
                  <a:tcPr/>
                </a:tc>
                <a:tc>
                  <a:txBody>
                    <a:bodyPr/>
                    <a:lstStyle/>
                    <a:p>
                      <a:endParaRPr lang="en-US" dirty="0"/>
                    </a:p>
                  </a:txBody>
                  <a:tcPr/>
                </a:tc>
                <a:extLst>
                  <a:ext uri="{0D108BD9-81ED-4DB2-BD59-A6C34878D82A}">
                    <a16:rowId xmlns:a16="http://schemas.microsoft.com/office/drawing/2014/main" val="1579555184"/>
                  </a:ext>
                </a:extLst>
              </a:tr>
            </a:tbl>
          </a:graphicData>
        </a:graphic>
      </p:graphicFrame>
    </p:spTree>
    <p:extLst>
      <p:ext uri="{BB962C8B-B14F-4D97-AF65-F5344CB8AC3E}">
        <p14:creationId xmlns:p14="http://schemas.microsoft.com/office/powerpoint/2010/main" val="2596463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9D57A77-52C9-25F4-7D4D-307A9D0BC316}"/>
              </a:ext>
            </a:extLst>
          </p:cNvPr>
          <p:cNvGraphicFramePr>
            <a:graphicFrameLocks noGrp="1"/>
          </p:cNvGraphicFramePr>
          <p:nvPr>
            <p:ph idx="1"/>
            <p:extLst>
              <p:ext uri="{D42A27DB-BD31-4B8C-83A1-F6EECF244321}">
                <p14:modId xmlns:p14="http://schemas.microsoft.com/office/powerpoint/2010/main" val="2174791108"/>
              </p:ext>
            </p:extLst>
          </p:nvPr>
        </p:nvGraphicFramePr>
        <p:xfrm>
          <a:off x="413359" y="91440"/>
          <a:ext cx="10910171" cy="6304280"/>
        </p:xfrm>
        <a:graphic>
          <a:graphicData uri="http://schemas.openxmlformats.org/drawingml/2006/table">
            <a:tbl>
              <a:tblPr firstRow="1" bandRow="1">
                <a:tableStyleId>{8FD4443E-F989-4FC4-A0C8-D5A2AF1F390B}</a:tableStyleId>
              </a:tblPr>
              <a:tblGrid>
                <a:gridCol w="914711">
                  <a:extLst>
                    <a:ext uri="{9D8B030D-6E8A-4147-A177-3AD203B41FA5}">
                      <a16:colId xmlns:a16="http://schemas.microsoft.com/office/drawing/2014/main" val="3020031657"/>
                    </a:ext>
                  </a:extLst>
                </a:gridCol>
                <a:gridCol w="4540374">
                  <a:extLst>
                    <a:ext uri="{9D8B030D-6E8A-4147-A177-3AD203B41FA5}">
                      <a16:colId xmlns:a16="http://schemas.microsoft.com/office/drawing/2014/main" val="3492095784"/>
                    </a:ext>
                  </a:extLst>
                </a:gridCol>
                <a:gridCol w="2727543">
                  <a:extLst>
                    <a:ext uri="{9D8B030D-6E8A-4147-A177-3AD203B41FA5}">
                      <a16:colId xmlns:a16="http://schemas.microsoft.com/office/drawing/2014/main" val="1442910391"/>
                    </a:ext>
                  </a:extLst>
                </a:gridCol>
                <a:gridCol w="2727543">
                  <a:extLst>
                    <a:ext uri="{9D8B030D-6E8A-4147-A177-3AD203B41FA5}">
                      <a16:colId xmlns:a16="http://schemas.microsoft.com/office/drawing/2014/main" val="178987699"/>
                    </a:ext>
                  </a:extLst>
                </a:gridCol>
              </a:tblGrid>
              <a:tr h="370840">
                <a:tc>
                  <a:txBody>
                    <a:bodyPr/>
                    <a:lstStyle/>
                    <a:p>
                      <a:r>
                        <a:rPr lang="en-US" dirty="0"/>
                        <a:t>S No.</a:t>
                      </a:r>
                    </a:p>
                  </a:txBody>
                  <a:tcPr/>
                </a:tc>
                <a:tc>
                  <a:txBody>
                    <a:bodyPr/>
                    <a:lstStyle/>
                    <a:p>
                      <a:r>
                        <a:rPr lang="en-US" dirty="0"/>
                        <a:t>Component</a:t>
                      </a:r>
                    </a:p>
                  </a:txBody>
                  <a:tcPr/>
                </a:tc>
                <a:tc>
                  <a:txBody>
                    <a:bodyPr/>
                    <a:lstStyle/>
                    <a:p>
                      <a:r>
                        <a:rPr lang="en-US" dirty="0"/>
                        <a:t>Quantity</a:t>
                      </a:r>
                    </a:p>
                  </a:txBody>
                  <a:tcPr/>
                </a:tc>
                <a:tc>
                  <a:txBody>
                    <a:bodyPr/>
                    <a:lstStyle/>
                    <a:p>
                      <a:r>
                        <a:rPr lang="en-US" dirty="0"/>
                        <a:t>Price</a:t>
                      </a:r>
                    </a:p>
                  </a:txBody>
                  <a:tcPr/>
                </a:tc>
                <a:extLst>
                  <a:ext uri="{0D108BD9-81ED-4DB2-BD59-A6C34878D82A}">
                    <a16:rowId xmlns:a16="http://schemas.microsoft.com/office/drawing/2014/main" val="3479575443"/>
                  </a:ext>
                </a:extLst>
              </a:tr>
              <a:tr h="370840">
                <a:tc>
                  <a:txBody>
                    <a:bodyPr/>
                    <a:lstStyle/>
                    <a:p>
                      <a:r>
                        <a:rPr lang="en-US" dirty="0"/>
                        <a:t>01.</a:t>
                      </a:r>
                    </a:p>
                  </a:txBody>
                  <a:tcPr/>
                </a:tc>
                <a:tc>
                  <a:txBody>
                    <a:bodyPr/>
                    <a:lstStyle/>
                    <a:p>
                      <a:r>
                        <a:rPr lang="en-US" dirty="0"/>
                        <a:t>ARDUINO UNO (DIP)</a:t>
                      </a:r>
                    </a:p>
                  </a:txBody>
                  <a:tcPr/>
                </a:tc>
                <a:tc>
                  <a:txBody>
                    <a:bodyPr/>
                    <a:lstStyle/>
                    <a:p>
                      <a:r>
                        <a:rPr lang="en-US" dirty="0"/>
                        <a:t>01</a:t>
                      </a:r>
                    </a:p>
                  </a:txBody>
                  <a:tcPr/>
                </a:tc>
                <a:tc>
                  <a:txBody>
                    <a:bodyPr/>
                    <a:lstStyle/>
                    <a:p>
                      <a:r>
                        <a:rPr lang="en-US" dirty="0"/>
                        <a:t>PKR1790.00</a:t>
                      </a:r>
                    </a:p>
                  </a:txBody>
                  <a:tcPr/>
                </a:tc>
                <a:extLst>
                  <a:ext uri="{0D108BD9-81ED-4DB2-BD59-A6C34878D82A}">
                    <a16:rowId xmlns:a16="http://schemas.microsoft.com/office/drawing/2014/main" val="3070955858"/>
                  </a:ext>
                </a:extLst>
              </a:tr>
              <a:tr h="370840">
                <a:tc>
                  <a:txBody>
                    <a:bodyPr/>
                    <a:lstStyle/>
                    <a:p>
                      <a:r>
                        <a:rPr lang="en-US" dirty="0"/>
                        <a:t>02.</a:t>
                      </a:r>
                    </a:p>
                  </a:txBody>
                  <a:tcPr/>
                </a:tc>
                <a:tc>
                  <a:txBody>
                    <a:bodyPr/>
                    <a:lstStyle/>
                    <a:p>
                      <a:r>
                        <a:rPr lang="en-US" dirty="0"/>
                        <a:t>ARDUINO NANO</a:t>
                      </a:r>
                    </a:p>
                  </a:txBody>
                  <a:tcPr/>
                </a:tc>
                <a:tc>
                  <a:txBody>
                    <a:bodyPr/>
                    <a:lstStyle/>
                    <a:p>
                      <a:r>
                        <a:rPr lang="en-US" dirty="0"/>
                        <a:t>01</a:t>
                      </a:r>
                    </a:p>
                  </a:txBody>
                  <a:tcPr/>
                </a:tc>
                <a:tc>
                  <a:txBody>
                    <a:bodyPr/>
                    <a:lstStyle/>
                    <a:p>
                      <a:r>
                        <a:rPr lang="en-US" dirty="0"/>
                        <a:t>PKR900.00</a:t>
                      </a:r>
                    </a:p>
                  </a:txBody>
                  <a:tcPr/>
                </a:tc>
                <a:extLst>
                  <a:ext uri="{0D108BD9-81ED-4DB2-BD59-A6C34878D82A}">
                    <a16:rowId xmlns:a16="http://schemas.microsoft.com/office/drawing/2014/main" val="1332279468"/>
                  </a:ext>
                </a:extLst>
              </a:tr>
              <a:tr h="370840">
                <a:tc>
                  <a:txBody>
                    <a:bodyPr/>
                    <a:lstStyle/>
                    <a:p>
                      <a:r>
                        <a:rPr lang="en-US" dirty="0"/>
                        <a:t>03.</a:t>
                      </a:r>
                    </a:p>
                  </a:txBody>
                  <a:tcPr/>
                </a:tc>
                <a:tc>
                  <a:txBody>
                    <a:bodyPr/>
                    <a:lstStyle/>
                    <a:p>
                      <a:r>
                        <a:rPr lang="en-US" dirty="0"/>
                        <a:t>L298N MOTOR DRIVER</a:t>
                      </a:r>
                    </a:p>
                  </a:txBody>
                  <a:tcPr/>
                </a:tc>
                <a:tc>
                  <a:txBody>
                    <a:bodyPr/>
                    <a:lstStyle/>
                    <a:p>
                      <a:r>
                        <a:rPr lang="en-US" dirty="0"/>
                        <a:t>01</a:t>
                      </a:r>
                    </a:p>
                  </a:txBody>
                  <a:tcPr/>
                </a:tc>
                <a:tc>
                  <a:txBody>
                    <a:bodyPr/>
                    <a:lstStyle/>
                    <a:p>
                      <a:r>
                        <a:rPr lang="en-US" dirty="0"/>
                        <a:t>PKR350.00</a:t>
                      </a:r>
                    </a:p>
                  </a:txBody>
                  <a:tcPr/>
                </a:tc>
                <a:extLst>
                  <a:ext uri="{0D108BD9-81ED-4DB2-BD59-A6C34878D82A}">
                    <a16:rowId xmlns:a16="http://schemas.microsoft.com/office/drawing/2014/main" val="545283358"/>
                  </a:ext>
                </a:extLst>
              </a:tr>
              <a:tr h="370840">
                <a:tc>
                  <a:txBody>
                    <a:bodyPr/>
                    <a:lstStyle/>
                    <a:p>
                      <a:r>
                        <a:rPr lang="en-US" dirty="0"/>
                        <a:t>04.</a:t>
                      </a:r>
                    </a:p>
                  </a:txBody>
                  <a:tcPr/>
                </a:tc>
                <a:tc>
                  <a:txBody>
                    <a:bodyPr/>
                    <a:lstStyle/>
                    <a:p>
                      <a:r>
                        <a:rPr lang="en-US" dirty="0"/>
                        <a:t>HC-05 BLUETOOTH MODULES</a:t>
                      </a:r>
                    </a:p>
                  </a:txBody>
                  <a:tcPr/>
                </a:tc>
                <a:tc>
                  <a:txBody>
                    <a:bodyPr/>
                    <a:lstStyle/>
                    <a:p>
                      <a:r>
                        <a:rPr lang="en-US" dirty="0"/>
                        <a:t>02</a:t>
                      </a:r>
                    </a:p>
                  </a:txBody>
                  <a:tcPr/>
                </a:tc>
                <a:tc>
                  <a:txBody>
                    <a:bodyPr/>
                    <a:lstStyle/>
                    <a:p>
                      <a:r>
                        <a:rPr lang="en-US" dirty="0"/>
                        <a:t>PKR1300.00</a:t>
                      </a:r>
                    </a:p>
                  </a:txBody>
                  <a:tcPr/>
                </a:tc>
                <a:extLst>
                  <a:ext uri="{0D108BD9-81ED-4DB2-BD59-A6C34878D82A}">
                    <a16:rowId xmlns:a16="http://schemas.microsoft.com/office/drawing/2014/main" val="1980117272"/>
                  </a:ext>
                </a:extLst>
              </a:tr>
              <a:tr h="370840">
                <a:tc>
                  <a:txBody>
                    <a:bodyPr/>
                    <a:lstStyle/>
                    <a:p>
                      <a:r>
                        <a:rPr lang="en-US" dirty="0"/>
                        <a:t>05. </a:t>
                      </a:r>
                    </a:p>
                  </a:txBody>
                  <a:tcPr/>
                </a:tc>
                <a:tc>
                  <a:txBody>
                    <a:bodyPr/>
                    <a:lstStyle/>
                    <a:p>
                      <a:r>
                        <a:rPr lang="en-US" dirty="0"/>
                        <a:t>MPU-6050 GYRO SENSOR</a:t>
                      </a:r>
                    </a:p>
                  </a:txBody>
                  <a:tcPr/>
                </a:tc>
                <a:tc>
                  <a:txBody>
                    <a:bodyPr/>
                    <a:lstStyle/>
                    <a:p>
                      <a:r>
                        <a:rPr lang="en-US" dirty="0"/>
                        <a:t>01</a:t>
                      </a:r>
                    </a:p>
                  </a:txBody>
                  <a:tcPr/>
                </a:tc>
                <a:tc>
                  <a:txBody>
                    <a:bodyPr/>
                    <a:lstStyle/>
                    <a:p>
                      <a:r>
                        <a:rPr lang="en-US" dirty="0"/>
                        <a:t>PKR350.00</a:t>
                      </a:r>
                    </a:p>
                  </a:txBody>
                  <a:tcPr/>
                </a:tc>
                <a:extLst>
                  <a:ext uri="{0D108BD9-81ED-4DB2-BD59-A6C34878D82A}">
                    <a16:rowId xmlns:a16="http://schemas.microsoft.com/office/drawing/2014/main" val="4198308515"/>
                  </a:ext>
                </a:extLst>
              </a:tr>
              <a:tr h="370840">
                <a:tc>
                  <a:txBody>
                    <a:bodyPr/>
                    <a:lstStyle/>
                    <a:p>
                      <a:r>
                        <a:rPr lang="en-US" dirty="0"/>
                        <a:t>06.</a:t>
                      </a:r>
                    </a:p>
                  </a:txBody>
                  <a:tcPr/>
                </a:tc>
                <a:tc>
                  <a:txBody>
                    <a:bodyPr/>
                    <a:lstStyle/>
                    <a:p>
                      <a:r>
                        <a:rPr lang="en-US" dirty="0"/>
                        <a:t>2 PIN CELL HOLDER</a:t>
                      </a:r>
                    </a:p>
                  </a:txBody>
                  <a:tcPr/>
                </a:tc>
                <a:tc>
                  <a:txBody>
                    <a:bodyPr/>
                    <a:lstStyle/>
                    <a:p>
                      <a:r>
                        <a:rPr lang="en-US" dirty="0"/>
                        <a:t>01</a:t>
                      </a:r>
                    </a:p>
                  </a:txBody>
                  <a:tcPr/>
                </a:tc>
                <a:tc>
                  <a:txBody>
                    <a:bodyPr/>
                    <a:lstStyle/>
                    <a:p>
                      <a:r>
                        <a:rPr lang="en-US" dirty="0"/>
                        <a:t>PKR100.00</a:t>
                      </a:r>
                    </a:p>
                  </a:txBody>
                  <a:tcPr/>
                </a:tc>
                <a:extLst>
                  <a:ext uri="{0D108BD9-81ED-4DB2-BD59-A6C34878D82A}">
                    <a16:rowId xmlns:a16="http://schemas.microsoft.com/office/drawing/2014/main" val="2433038384"/>
                  </a:ext>
                </a:extLst>
              </a:tr>
              <a:tr h="370840">
                <a:tc>
                  <a:txBody>
                    <a:bodyPr/>
                    <a:lstStyle/>
                    <a:p>
                      <a:r>
                        <a:rPr lang="en-US" dirty="0"/>
                        <a:t>07.</a:t>
                      </a:r>
                    </a:p>
                  </a:txBody>
                  <a:tcPr/>
                </a:tc>
                <a:tc>
                  <a:txBody>
                    <a:bodyPr/>
                    <a:lstStyle/>
                    <a:p>
                      <a:r>
                        <a:rPr lang="en-US" dirty="0"/>
                        <a:t>BATTERY CLIP</a:t>
                      </a:r>
                    </a:p>
                  </a:txBody>
                  <a:tcPr/>
                </a:tc>
                <a:tc>
                  <a:txBody>
                    <a:bodyPr/>
                    <a:lstStyle/>
                    <a:p>
                      <a:r>
                        <a:rPr lang="en-US" dirty="0"/>
                        <a:t>01</a:t>
                      </a:r>
                    </a:p>
                  </a:txBody>
                  <a:tcPr/>
                </a:tc>
                <a:tc>
                  <a:txBody>
                    <a:bodyPr/>
                    <a:lstStyle/>
                    <a:p>
                      <a:r>
                        <a:rPr lang="en-US" dirty="0"/>
                        <a:t>PKR10.00</a:t>
                      </a:r>
                    </a:p>
                  </a:txBody>
                  <a:tcPr/>
                </a:tc>
                <a:extLst>
                  <a:ext uri="{0D108BD9-81ED-4DB2-BD59-A6C34878D82A}">
                    <a16:rowId xmlns:a16="http://schemas.microsoft.com/office/drawing/2014/main" val="3209125073"/>
                  </a:ext>
                </a:extLst>
              </a:tr>
              <a:tr h="370840">
                <a:tc>
                  <a:txBody>
                    <a:bodyPr/>
                    <a:lstStyle/>
                    <a:p>
                      <a:r>
                        <a:rPr lang="en-US" dirty="0"/>
                        <a:t>08.</a:t>
                      </a:r>
                    </a:p>
                  </a:txBody>
                  <a:tcPr/>
                </a:tc>
                <a:tc>
                  <a:txBody>
                    <a:bodyPr/>
                    <a:lstStyle/>
                    <a:p>
                      <a:r>
                        <a:rPr lang="en-US" dirty="0"/>
                        <a:t>BREAD BOARD</a:t>
                      </a:r>
                    </a:p>
                  </a:txBody>
                  <a:tcPr/>
                </a:tc>
                <a:tc>
                  <a:txBody>
                    <a:bodyPr/>
                    <a:lstStyle/>
                    <a:p>
                      <a:r>
                        <a:rPr lang="en-US" dirty="0"/>
                        <a:t>01</a:t>
                      </a:r>
                    </a:p>
                  </a:txBody>
                  <a:tcPr/>
                </a:tc>
                <a:tc>
                  <a:txBody>
                    <a:bodyPr/>
                    <a:lstStyle/>
                    <a:p>
                      <a:r>
                        <a:rPr lang="en-US" dirty="0"/>
                        <a:t>PKR200.00</a:t>
                      </a:r>
                    </a:p>
                  </a:txBody>
                  <a:tcPr/>
                </a:tc>
                <a:extLst>
                  <a:ext uri="{0D108BD9-81ED-4DB2-BD59-A6C34878D82A}">
                    <a16:rowId xmlns:a16="http://schemas.microsoft.com/office/drawing/2014/main" val="4035098057"/>
                  </a:ext>
                </a:extLst>
              </a:tr>
              <a:tr h="370840">
                <a:tc>
                  <a:txBody>
                    <a:bodyPr/>
                    <a:lstStyle/>
                    <a:p>
                      <a:r>
                        <a:rPr lang="en-US" dirty="0"/>
                        <a:t>09.</a:t>
                      </a:r>
                    </a:p>
                  </a:txBody>
                  <a:tcPr/>
                </a:tc>
                <a:tc>
                  <a:txBody>
                    <a:bodyPr/>
                    <a:lstStyle/>
                    <a:p>
                      <a:r>
                        <a:rPr lang="en-US" dirty="0"/>
                        <a:t>40 PIN MALE HEADER</a:t>
                      </a:r>
                    </a:p>
                  </a:txBody>
                  <a:tcPr/>
                </a:tc>
                <a:tc>
                  <a:txBody>
                    <a:bodyPr/>
                    <a:lstStyle/>
                    <a:p>
                      <a:r>
                        <a:rPr lang="en-US" dirty="0"/>
                        <a:t>01</a:t>
                      </a:r>
                    </a:p>
                  </a:txBody>
                  <a:tcPr/>
                </a:tc>
                <a:tc>
                  <a:txBody>
                    <a:bodyPr/>
                    <a:lstStyle/>
                    <a:p>
                      <a:r>
                        <a:rPr lang="en-US" dirty="0"/>
                        <a:t>PKR80.00</a:t>
                      </a:r>
                    </a:p>
                  </a:txBody>
                  <a:tcPr/>
                </a:tc>
                <a:extLst>
                  <a:ext uri="{0D108BD9-81ED-4DB2-BD59-A6C34878D82A}">
                    <a16:rowId xmlns:a16="http://schemas.microsoft.com/office/drawing/2014/main" val="2172648798"/>
                  </a:ext>
                </a:extLst>
              </a:tr>
              <a:tr h="370840">
                <a:tc>
                  <a:txBody>
                    <a:bodyPr/>
                    <a:lstStyle/>
                    <a:p>
                      <a:r>
                        <a:rPr lang="en-US" dirty="0"/>
                        <a:t>10. </a:t>
                      </a:r>
                    </a:p>
                  </a:txBody>
                  <a:tcPr/>
                </a:tc>
                <a:tc>
                  <a:txBody>
                    <a:bodyPr/>
                    <a:lstStyle/>
                    <a:p>
                      <a:r>
                        <a:rPr lang="en-US" dirty="0"/>
                        <a:t>ROBOT CHASIS</a:t>
                      </a:r>
                    </a:p>
                  </a:txBody>
                  <a:tcPr/>
                </a:tc>
                <a:tc>
                  <a:txBody>
                    <a:bodyPr/>
                    <a:lstStyle/>
                    <a:p>
                      <a:r>
                        <a:rPr lang="en-US" dirty="0"/>
                        <a:t>01</a:t>
                      </a:r>
                    </a:p>
                  </a:txBody>
                  <a:tcPr/>
                </a:tc>
                <a:tc>
                  <a:txBody>
                    <a:bodyPr/>
                    <a:lstStyle/>
                    <a:p>
                      <a:r>
                        <a:rPr lang="en-US" dirty="0"/>
                        <a:t>PKR1600.00</a:t>
                      </a:r>
                    </a:p>
                  </a:txBody>
                  <a:tcPr/>
                </a:tc>
                <a:extLst>
                  <a:ext uri="{0D108BD9-81ED-4DB2-BD59-A6C34878D82A}">
                    <a16:rowId xmlns:a16="http://schemas.microsoft.com/office/drawing/2014/main" val="1130431309"/>
                  </a:ext>
                </a:extLst>
              </a:tr>
              <a:tr h="370840">
                <a:tc>
                  <a:txBody>
                    <a:bodyPr/>
                    <a:lstStyle/>
                    <a:p>
                      <a:r>
                        <a:rPr lang="en-US" dirty="0"/>
                        <a:t>11. </a:t>
                      </a:r>
                    </a:p>
                  </a:txBody>
                  <a:tcPr/>
                </a:tc>
                <a:tc>
                  <a:txBody>
                    <a:bodyPr/>
                    <a:lstStyle/>
                    <a:p>
                      <a:r>
                        <a:rPr lang="en-US" dirty="0"/>
                        <a:t>HARD JUMPER WIRE</a:t>
                      </a:r>
                    </a:p>
                  </a:txBody>
                  <a:tcPr/>
                </a:tc>
                <a:tc>
                  <a:txBody>
                    <a:bodyPr/>
                    <a:lstStyle/>
                    <a:p>
                      <a:r>
                        <a:rPr lang="en-US" dirty="0"/>
                        <a:t>30 cm</a:t>
                      </a:r>
                    </a:p>
                  </a:txBody>
                  <a:tcPr/>
                </a:tc>
                <a:tc>
                  <a:txBody>
                    <a:bodyPr/>
                    <a:lstStyle/>
                    <a:p>
                      <a:r>
                        <a:rPr lang="en-US" dirty="0"/>
                        <a:t>PKR150.00</a:t>
                      </a:r>
                    </a:p>
                  </a:txBody>
                  <a:tcPr/>
                </a:tc>
                <a:extLst>
                  <a:ext uri="{0D108BD9-81ED-4DB2-BD59-A6C34878D82A}">
                    <a16:rowId xmlns:a16="http://schemas.microsoft.com/office/drawing/2014/main" val="3287545168"/>
                  </a:ext>
                </a:extLst>
              </a:tr>
              <a:tr h="370840">
                <a:tc>
                  <a:txBody>
                    <a:bodyPr/>
                    <a:lstStyle/>
                    <a:p>
                      <a:r>
                        <a:rPr lang="en-US" dirty="0"/>
                        <a:t>12.</a:t>
                      </a:r>
                    </a:p>
                  </a:txBody>
                  <a:tcPr/>
                </a:tc>
                <a:tc>
                  <a:txBody>
                    <a:bodyPr/>
                    <a:lstStyle/>
                    <a:p>
                      <a:r>
                        <a:rPr lang="en-US" dirty="0"/>
                        <a:t>JUMPER WIRES</a:t>
                      </a:r>
                    </a:p>
                  </a:txBody>
                  <a:tcPr/>
                </a:tc>
                <a:tc>
                  <a:txBody>
                    <a:bodyPr/>
                    <a:lstStyle/>
                    <a:p>
                      <a:r>
                        <a:rPr lang="en-US" dirty="0"/>
                        <a:t>20</a:t>
                      </a:r>
                    </a:p>
                  </a:txBody>
                  <a:tcPr/>
                </a:tc>
                <a:tc>
                  <a:txBody>
                    <a:bodyPr/>
                    <a:lstStyle/>
                    <a:p>
                      <a:r>
                        <a:rPr lang="en-US" dirty="0"/>
                        <a:t>PKR100.OO</a:t>
                      </a:r>
                    </a:p>
                  </a:txBody>
                  <a:tcPr/>
                </a:tc>
                <a:extLst>
                  <a:ext uri="{0D108BD9-81ED-4DB2-BD59-A6C34878D82A}">
                    <a16:rowId xmlns:a16="http://schemas.microsoft.com/office/drawing/2014/main" val="3261647557"/>
                  </a:ext>
                </a:extLst>
              </a:tr>
              <a:tr h="370840">
                <a:tc>
                  <a:txBody>
                    <a:bodyPr/>
                    <a:lstStyle/>
                    <a:p>
                      <a:r>
                        <a:rPr lang="en-US" dirty="0"/>
                        <a:t>13.</a:t>
                      </a:r>
                    </a:p>
                  </a:txBody>
                  <a:tcPr/>
                </a:tc>
                <a:tc>
                  <a:txBody>
                    <a:bodyPr/>
                    <a:lstStyle/>
                    <a:p>
                      <a:r>
                        <a:rPr lang="en-US" dirty="0"/>
                        <a:t>OG CABLE FOR ARDUINO</a:t>
                      </a:r>
                    </a:p>
                  </a:txBody>
                  <a:tcPr/>
                </a:tc>
                <a:tc>
                  <a:txBody>
                    <a:bodyPr/>
                    <a:lstStyle/>
                    <a:p>
                      <a:r>
                        <a:rPr lang="en-US" dirty="0"/>
                        <a:t>02</a:t>
                      </a:r>
                    </a:p>
                  </a:txBody>
                  <a:tcPr/>
                </a:tc>
                <a:tc>
                  <a:txBody>
                    <a:bodyPr/>
                    <a:lstStyle/>
                    <a:p>
                      <a:r>
                        <a:rPr lang="en-US" dirty="0"/>
                        <a:t>PKR250.00</a:t>
                      </a:r>
                    </a:p>
                  </a:txBody>
                  <a:tcPr/>
                </a:tc>
                <a:extLst>
                  <a:ext uri="{0D108BD9-81ED-4DB2-BD59-A6C34878D82A}">
                    <a16:rowId xmlns:a16="http://schemas.microsoft.com/office/drawing/2014/main" val="2263017721"/>
                  </a:ext>
                </a:extLst>
              </a:tr>
              <a:tr h="370840">
                <a:tc>
                  <a:txBody>
                    <a:bodyPr/>
                    <a:lstStyle/>
                    <a:p>
                      <a:r>
                        <a:rPr lang="en-US" dirty="0"/>
                        <a:t>14.</a:t>
                      </a:r>
                    </a:p>
                  </a:txBody>
                  <a:tcPr/>
                </a:tc>
                <a:tc>
                  <a:txBody>
                    <a:bodyPr/>
                    <a:lstStyle/>
                    <a:p>
                      <a:r>
                        <a:rPr lang="en-US" dirty="0"/>
                        <a:t>3.7V CELL</a:t>
                      </a:r>
                    </a:p>
                  </a:txBody>
                  <a:tcPr/>
                </a:tc>
                <a:tc>
                  <a:txBody>
                    <a:bodyPr/>
                    <a:lstStyle/>
                    <a:p>
                      <a:r>
                        <a:rPr lang="en-US" dirty="0"/>
                        <a:t>02</a:t>
                      </a:r>
                    </a:p>
                  </a:txBody>
                  <a:tcPr/>
                </a:tc>
                <a:tc>
                  <a:txBody>
                    <a:bodyPr/>
                    <a:lstStyle/>
                    <a:p>
                      <a:r>
                        <a:rPr lang="en-US" dirty="0"/>
                        <a:t>PKR400.OO</a:t>
                      </a:r>
                    </a:p>
                  </a:txBody>
                  <a:tcPr/>
                </a:tc>
                <a:extLst>
                  <a:ext uri="{0D108BD9-81ED-4DB2-BD59-A6C34878D82A}">
                    <a16:rowId xmlns:a16="http://schemas.microsoft.com/office/drawing/2014/main" val="2351893467"/>
                  </a:ext>
                </a:extLst>
              </a:tr>
              <a:tr h="370840">
                <a:tc>
                  <a:txBody>
                    <a:bodyPr/>
                    <a:lstStyle/>
                    <a:p>
                      <a:r>
                        <a:rPr lang="en-US" dirty="0"/>
                        <a:t>15.</a:t>
                      </a:r>
                    </a:p>
                  </a:txBody>
                  <a:tcPr/>
                </a:tc>
                <a:tc>
                  <a:txBody>
                    <a:bodyPr/>
                    <a:lstStyle/>
                    <a:p>
                      <a:r>
                        <a:rPr lang="en-US" dirty="0"/>
                        <a:t>9V BATTERY</a:t>
                      </a:r>
                    </a:p>
                  </a:txBody>
                  <a:tcPr/>
                </a:tc>
                <a:tc>
                  <a:txBody>
                    <a:bodyPr/>
                    <a:lstStyle/>
                    <a:p>
                      <a:r>
                        <a:rPr lang="en-US" dirty="0"/>
                        <a:t>01</a:t>
                      </a:r>
                    </a:p>
                  </a:txBody>
                  <a:tcPr/>
                </a:tc>
                <a:tc>
                  <a:txBody>
                    <a:bodyPr/>
                    <a:lstStyle/>
                    <a:p>
                      <a:r>
                        <a:rPr lang="en-US" dirty="0"/>
                        <a:t>PKR100.00</a:t>
                      </a:r>
                    </a:p>
                  </a:txBody>
                  <a:tcPr/>
                </a:tc>
                <a:extLst>
                  <a:ext uri="{0D108BD9-81ED-4DB2-BD59-A6C34878D82A}">
                    <a16:rowId xmlns:a16="http://schemas.microsoft.com/office/drawing/2014/main" val="2490263520"/>
                  </a:ext>
                </a:extLst>
              </a:tr>
              <a:tr h="370840">
                <a:tc>
                  <a:txBody>
                    <a:bodyPr/>
                    <a:lstStyle/>
                    <a:p>
                      <a:r>
                        <a:rPr lang="en-US" dirty="0"/>
                        <a:t>16.</a:t>
                      </a:r>
                    </a:p>
                  </a:txBody>
                  <a:tcPr/>
                </a:tc>
                <a:tc>
                  <a:txBody>
                    <a:bodyPr/>
                    <a:lstStyle/>
                    <a:p>
                      <a:r>
                        <a:rPr lang="en-US" dirty="0"/>
                        <a:t>SWITCHES</a:t>
                      </a:r>
                    </a:p>
                  </a:txBody>
                  <a:tcPr/>
                </a:tc>
                <a:tc>
                  <a:txBody>
                    <a:bodyPr/>
                    <a:lstStyle/>
                    <a:p>
                      <a:r>
                        <a:rPr lang="en-US" dirty="0"/>
                        <a:t>02</a:t>
                      </a:r>
                    </a:p>
                  </a:txBody>
                  <a:tcPr/>
                </a:tc>
                <a:tc>
                  <a:txBody>
                    <a:bodyPr/>
                    <a:lstStyle/>
                    <a:p>
                      <a:r>
                        <a:rPr lang="en-US" dirty="0"/>
                        <a:t>PKR40.00</a:t>
                      </a:r>
                    </a:p>
                  </a:txBody>
                  <a:tcPr/>
                </a:tc>
                <a:extLst>
                  <a:ext uri="{0D108BD9-81ED-4DB2-BD59-A6C34878D82A}">
                    <a16:rowId xmlns:a16="http://schemas.microsoft.com/office/drawing/2014/main" val="2166157499"/>
                  </a:ext>
                </a:extLst>
              </a:tr>
            </a:tbl>
          </a:graphicData>
        </a:graphic>
      </p:graphicFrame>
    </p:spTree>
    <p:extLst>
      <p:ext uri="{BB962C8B-B14F-4D97-AF65-F5344CB8AC3E}">
        <p14:creationId xmlns:p14="http://schemas.microsoft.com/office/powerpoint/2010/main" val="1377832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volini" panose="03000502040302020204" pitchFamily="66" charset="0"/>
                <a:cs typeface="Cavolini" panose="03000502040302020204" pitchFamily="66" charset="0"/>
              </a:rPr>
              <a:t>               </a:t>
            </a:r>
            <a:r>
              <a:rPr lang="en-US" b="1" dirty="0">
                <a:solidFill>
                  <a:schemeClr val="bg1"/>
                </a:solidFill>
                <a:latin typeface="Cavolini" panose="03000502040302020204" pitchFamily="66" charset="0"/>
                <a:cs typeface="Cavolini" panose="03000502040302020204" pitchFamily="66" charset="0"/>
              </a:rPr>
              <a:t>Problem statement</a:t>
            </a:r>
          </a:p>
        </p:txBody>
      </p:sp>
      <p:sp>
        <p:nvSpPr>
          <p:cNvPr id="3" name="Content Placeholder 2"/>
          <p:cNvSpPr>
            <a:spLocks noGrp="1"/>
          </p:cNvSpPr>
          <p:nvPr>
            <p:ph idx="1"/>
          </p:nvPr>
        </p:nvSpPr>
        <p:spPr>
          <a:xfrm>
            <a:off x="685801" y="2256312"/>
            <a:ext cx="10131425" cy="3843647"/>
          </a:xfrm>
        </p:spPr>
        <p:txBody>
          <a:bodyPr>
            <a:normAutofit/>
          </a:bodyPr>
          <a:lstStyle/>
          <a:p>
            <a:r>
              <a:rPr lang="en-US" sz="2000" b="1" dirty="0"/>
              <a:t>Develop a hand gesture-controlled car using Arduino that can be used to navigate in indoor environments without the need for physical buttons or joysticks. The system should allow users to control the car's movement using a set of predefined hand gestures, such as moving their hand up or down to control the car's speed, or tilting their hand left or right to steer the car. The car should be able to avoid obstacles and follow a pre-defined path autonomously if no hand gesture is detected. The system should be easy to use and reliable, with minimal latency and accurate gesture recognition, and should be suitable for use in a variety of indoor environments, such as classrooms, laboratories, or offices. The project should be implemented using off-the-shelf components and open-source software, and the final system should be well-documented and easy to replicate.</a:t>
            </a:r>
          </a:p>
        </p:txBody>
      </p:sp>
      <p:pic>
        <p:nvPicPr>
          <p:cNvPr id="4" name="Picture 3" descr="abstract image of light dots">
            <a:extLst>
              <a:ext uri="{FF2B5EF4-FFF2-40B4-BE49-F238E27FC236}">
                <a16:creationId xmlns:a16="http://schemas.microsoft.com/office/drawing/2014/main" id="{D1A4A750-E15C-440A-3BAA-D45F2E988F3F}"/>
              </a:ext>
            </a:extLst>
          </p:cNvPr>
          <p:cNvPicPr>
            <a:picLocks noChangeAspect="1"/>
          </p:cNvPicPr>
          <p:nvPr/>
        </p:nvPicPr>
        <p:blipFill rotWithShape="1">
          <a:blip r:embed="rId2"/>
          <a:srcRect l="23268" r="4773" b="-1"/>
          <a:stretch/>
        </p:blipFill>
        <p:spPr>
          <a:xfrm>
            <a:off x="12427974" y="117987"/>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5" name="Title 1">
            <a:extLst>
              <a:ext uri="{FF2B5EF4-FFF2-40B4-BE49-F238E27FC236}">
                <a16:creationId xmlns:a16="http://schemas.microsoft.com/office/drawing/2014/main" id="{A0BB0DDD-B82B-027F-DAC9-5FCBB7AB1CF3}"/>
              </a:ext>
            </a:extLst>
          </p:cNvPr>
          <p:cNvSpPr txBox="1">
            <a:spLocks/>
          </p:cNvSpPr>
          <p:nvPr/>
        </p:nvSpPr>
        <p:spPr>
          <a:xfrm>
            <a:off x="-3753464" y="609600"/>
            <a:ext cx="6143423"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bg1"/>
                </a:solidFill>
                <a:latin typeface="Cavolini" panose="03000502040302020204" pitchFamily="66" charset="0"/>
                <a:cs typeface="Cavolini" panose="03000502040302020204" pitchFamily="66" charset="0"/>
              </a:rPr>
              <a:t>objectives</a:t>
            </a:r>
            <a:endParaRPr lang="ru-RU" b="1" dirty="0">
              <a:solidFill>
                <a:schemeClr val="bg1"/>
              </a:solidFill>
              <a:latin typeface="Cavolini" panose="03000502040302020204" pitchFamily="66" charset="0"/>
              <a:cs typeface="Cavolini" panose="03000502040302020204" pitchFamily="66" charset="0"/>
            </a:endParaRPr>
          </a:p>
        </p:txBody>
      </p:sp>
      <p:pic>
        <p:nvPicPr>
          <p:cNvPr id="6" name="Picture 5" descr="satellite against the night sky">
            <a:extLst>
              <a:ext uri="{FF2B5EF4-FFF2-40B4-BE49-F238E27FC236}">
                <a16:creationId xmlns:a16="http://schemas.microsoft.com/office/drawing/2014/main" id="{404D34F2-8A53-E750-634D-5E39E3B94ADB}"/>
              </a:ext>
            </a:extLst>
          </p:cNvPr>
          <p:cNvPicPr>
            <a:picLocks noChangeAspect="1"/>
          </p:cNvPicPr>
          <p:nvPr/>
        </p:nvPicPr>
        <p:blipFill rotWithShape="1">
          <a:blip r:embed="rId3"/>
          <a:srcRect l="8611" r="16027" b="1"/>
          <a:stretch/>
        </p:blipFill>
        <p:spPr>
          <a:xfrm>
            <a:off x="7619771" y="7226658"/>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7" name="Rectangle 6" descr="Robot with solid fill">
            <a:extLst>
              <a:ext uri="{FF2B5EF4-FFF2-40B4-BE49-F238E27FC236}">
                <a16:creationId xmlns:a16="http://schemas.microsoft.com/office/drawing/2014/main" id="{D98F2EDB-6BAD-E7AE-5781-5623EFB4ECC0}"/>
              </a:ext>
            </a:extLst>
          </p:cNvPr>
          <p:cNvSpPr/>
          <p:nvPr/>
        </p:nvSpPr>
        <p:spPr>
          <a:xfrm>
            <a:off x="3510326" y="7000726"/>
            <a:ext cx="451863" cy="4518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7" descr="Register with solid fill">
            <a:extLst>
              <a:ext uri="{FF2B5EF4-FFF2-40B4-BE49-F238E27FC236}">
                <a16:creationId xmlns:a16="http://schemas.microsoft.com/office/drawing/2014/main" id="{0FFF2AA0-FF09-AE6E-E587-E23705EFFD0C}"/>
              </a:ext>
            </a:extLst>
          </p:cNvPr>
          <p:cNvSpPr/>
          <p:nvPr/>
        </p:nvSpPr>
        <p:spPr>
          <a:xfrm>
            <a:off x="5199508" y="7226658"/>
            <a:ext cx="597661" cy="63517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3BE23CEB-5C90-CF10-880D-F292108053C7}"/>
              </a:ext>
            </a:extLst>
          </p:cNvPr>
          <p:cNvGrpSpPr/>
          <p:nvPr/>
        </p:nvGrpSpPr>
        <p:grpSpPr>
          <a:xfrm>
            <a:off x="3962189" y="7316444"/>
            <a:ext cx="1836390" cy="779074"/>
            <a:chOff x="1028146" y="314319"/>
            <a:chExt cx="1836390" cy="779074"/>
          </a:xfrm>
        </p:grpSpPr>
        <p:sp>
          <p:nvSpPr>
            <p:cNvPr id="10" name="Rectangle 9">
              <a:extLst>
                <a:ext uri="{FF2B5EF4-FFF2-40B4-BE49-F238E27FC236}">
                  <a16:creationId xmlns:a16="http://schemas.microsoft.com/office/drawing/2014/main" id="{E12A7A65-2376-DE2B-3A0D-88718325497A}"/>
                </a:ext>
              </a:extLst>
            </p:cNvPr>
            <p:cNvSpPr/>
            <p:nvPr/>
          </p:nvSpPr>
          <p:spPr>
            <a:xfrm>
              <a:off x="1028146" y="314319"/>
              <a:ext cx="1836390" cy="7790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D36CF080-560B-97E0-5DE9-769D6C272074}"/>
                </a:ext>
              </a:extLst>
            </p:cNvPr>
            <p:cNvSpPr txBox="1"/>
            <p:nvPr/>
          </p:nvSpPr>
          <p:spPr>
            <a:xfrm>
              <a:off x="1028146" y="314319"/>
              <a:ext cx="1836390" cy="7790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dirty="0"/>
                <a:t>Demonstration</a:t>
              </a:r>
            </a:p>
          </p:txBody>
        </p:sp>
      </p:grpSp>
      <p:sp>
        <p:nvSpPr>
          <p:cNvPr id="12" name="Title 1">
            <a:extLst>
              <a:ext uri="{FF2B5EF4-FFF2-40B4-BE49-F238E27FC236}">
                <a16:creationId xmlns:a16="http://schemas.microsoft.com/office/drawing/2014/main" id="{B6BDA7E9-6F71-77F7-B0A4-254E933B05C2}"/>
              </a:ext>
            </a:extLst>
          </p:cNvPr>
          <p:cNvSpPr txBox="1">
            <a:spLocks/>
          </p:cNvSpPr>
          <p:nvPr/>
        </p:nvSpPr>
        <p:spPr>
          <a:xfrm>
            <a:off x="-3340601" y="1039827"/>
            <a:ext cx="6143423"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chemeClr val="bg1"/>
                </a:solidFill>
                <a:latin typeface="Cavolini" panose="03000502040302020204" pitchFamily="66" charset="0"/>
                <a:cs typeface="Cavolini" panose="03000502040302020204" pitchFamily="66" charset="0"/>
              </a:rPr>
              <a:t>objectives</a:t>
            </a:r>
            <a:endParaRPr lang="ru-RU" b="1" dirty="0">
              <a:solidFill>
                <a:schemeClr val="bg1"/>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33947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b="1" dirty="0">
                <a:solidFill>
                  <a:schemeClr val="bg1"/>
                </a:solidFill>
                <a:latin typeface="Cavolini" panose="03000502040302020204" pitchFamily="66" charset="0"/>
                <a:cs typeface="Cavolini" panose="03000502040302020204" pitchFamily="66" charset="0"/>
              </a:rPr>
              <a:t>objectives</a:t>
            </a:r>
            <a:endParaRPr lang="ru-RU" b="1" dirty="0">
              <a:solidFill>
                <a:schemeClr val="bg1"/>
              </a:solidFill>
              <a:latin typeface="Cavolini" panose="03000502040302020204" pitchFamily="66" charset="0"/>
              <a:cs typeface="Cavolini" panose="03000502040302020204" pitchFamily="66" charset="0"/>
            </a:endParaRP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4069070113"/>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729F79E8-4AD9-6A43-6D0D-FEA06DB55F7D}"/>
              </a:ext>
            </a:extLst>
          </p:cNvPr>
          <p:cNvPicPr>
            <a:picLocks noChangeAspect="1"/>
          </p:cNvPicPr>
          <p:nvPr/>
        </p:nvPicPr>
        <p:blipFill>
          <a:blip r:embed="rId11"/>
          <a:stretch>
            <a:fillRect/>
          </a:stretch>
        </p:blipFill>
        <p:spPr>
          <a:xfrm>
            <a:off x="-4982701" y="2988190"/>
            <a:ext cx="10315326" cy="1457070"/>
          </a:xfrm>
          <a:prstGeom prst="rect">
            <a:avLst/>
          </a:prstGeom>
        </p:spPr>
      </p:pic>
    </p:spTree>
    <p:extLst>
      <p:ext uri="{BB962C8B-B14F-4D97-AF65-F5344CB8AC3E}">
        <p14:creationId xmlns:p14="http://schemas.microsoft.com/office/powerpoint/2010/main" val="2913824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82D-BABF-A6B3-FBDB-AF0E2EC760A4}"/>
              </a:ext>
            </a:extLst>
          </p:cNvPr>
          <p:cNvSpPr>
            <a:spLocks noGrp="1"/>
          </p:cNvSpPr>
          <p:nvPr>
            <p:ph type="title"/>
          </p:nvPr>
        </p:nvSpPr>
        <p:spPr/>
        <p:txBody>
          <a:bodyPr/>
          <a:lstStyle/>
          <a:p>
            <a:r>
              <a:rPr lang="en-US" b="1" dirty="0">
                <a:solidFill>
                  <a:schemeClr val="bg1"/>
                </a:solidFill>
                <a:latin typeface="Cavolini" panose="03000502040302020204" pitchFamily="66" charset="0"/>
                <a:cs typeface="Cavolini" panose="03000502040302020204" pitchFamily="66" charset="0"/>
              </a:rPr>
              <a:t>INTRODUCTION</a:t>
            </a:r>
          </a:p>
        </p:txBody>
      </p:sp>
      <p:sp>
        <p:nvSpPr>
          <p:cNvPr id="3" name="Content Placeholder 2">
            <a:extLst>
              <a:ext uri="{FF2B5EF4-FFF2-40B4-BE49-F238E27FC236}">
                <a16:creationId xmlns:a16="http://schemas.microsoft.com/office/drawing/2014/main" id="{FEDCB470-03AF-B444-7118-9CA6936A6253}"/>
              </a:ext>
            </a:extLst>
          </p:cNvPr>
          <p:cNvSpPr>
            <a:spLocks noGrp="1"/>
          </p:cNvSpPr>
          <p:nvPr>
            <p:ph idx="1"/>
          </p:nvPr>
        </p:nvSpPr>
        <p:spPr/>
        <p:txBody>
          <a:bodyPr/>
          <a:lstStyle/>
          <a:p>
            <a:pPr>
              <a:buFont typeface="Wingdings" panose="05000000000000000000" pitchFamily="2" charset="2"/>
              <a:buChar char="v"/>
            </a:pPr>
            <a:endParaRPr lang="en-US" sz="2200" dirty="0"/>
          </a:p>
          <a:p>
            <a:pPr>
              <a:buFont typeface="Wingdings" panose="05000000000000000000" pitchFamily="2" charset="2"/>
              <a:buChar char="v"/>
            </a:pPr>
            <a:r>
              <a:rPr lang="en-US" sz="2200" b="1" dirty="0">
                <a:latin typeface="Calibri" panose="020F0502020204030204" pitchFamily="34" charset="0"/>
              </a:rPr>
              <a:t>It is designed to navigate in indoor environments without the need for traditional controls. </a:t>
            </a:r>
          </a:p>
          <a:p>
            <a:pPr>
              <a:buFont typeface="Wingdings" panose="05000000000000000000" pitchFamily="2" charset="2"/>
              <a:buChar char="v"/>
            </a:pPr>
            <a:r>
              <a:rPr lang="en-US" sz="2200" b="1" dirty="0"/>
              <a:t>It eliminates the need for physical buttons or joysticks.</a:t>
            </a:r>
          </a:p>
          <a:p>
            <a:pPr>
              <a:buFont typeface="Wingdings" panose="05000000000000000000" pitchFamily="2" charset="2"/>
              <a:buChar char="v"/>
            </a:pPr>
            <a:endParaRPr lang="en-US" dirty="0"/>
          </a:p>
        </p:txBody>
      </p:sp>
      <p:sp>
        <p:nvSpPr>
          <p:cNvPr id="4" name="Content Placeholder 2">
            <a:extLst>
              <a:ext uri="{FF2B5EF4-FFF2-40B4-BE49-F238E27FC236}">
                <a16:creationId xmlns:a16="http://schemas.microsoft.com/office/drawing/2014/main" id="{7696DFEF-D422-ED93-8E2A-0045B9103168}"/>
              </a:ext>
            </a:extLst>
          </p:cNvPr>
          <p:cNvSpPr txBox="1">
            <a:spLocks/>
          </p:cNvSpPr>
          <p:nvPr/>
        </p:nvSpPr>
        <p:spPr>
          <a:xfrm>
            <a:off x="497007" y="6304634"/>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b="1"/>
              <a:t>Let’s talk about the main components first</a:t>
            </a:r>
          </a:p>
          <a:p>
            <a:pPr marL="342900" indent="-342900">
              <a:buFont typeface="Arial"/>
              <a:buAutoNum type="arabicPeriod"/>
            </a:pPr>
            <a:r>
              <a:rPr lang="en-US" sz="2000" b="1"/>
              <a:t>Arduino UNO (Dip)</a:t>
            </a:r>
          </a:p>
          <a:p>
            <a:pPr marL="342900" indent="-342900">
              <a:buFont typeface="Arial"/>
              <a:buAutoNum type="arabicPeriod"/>
            </a:pPr>
            <a:r>
              <a:rPr lang="en-US" sz="2000" b="1"/>
              <a:t>Arduino Nano</a:t>
            </a:r>
          </a:p>
          <a:p>
            <a:pPr marL="342900" indent="-342900">
              <a:buFont typeface="Arial"/>
              <a:buAutoNum type="arabicPeriod"/>
            </a:pPr>
            <a:r>
              <a:rPr lang="en-US" sz="2000" b="1"/>
              <a:t>L298N Motor driver</a:t>
            </a:r>
          </a:p>
          <a:p>
            <a:pPr marL="342900" indent="-342900">
              <a:buFont typeface="Arial"/>
              <a:buAutoNum type="arabicPeriod"/>
            </a:pPr>
            <a:r>
              <a:rPr lang="en-US" sz="2000" b="1"/>
              <a:t>HC05 Bluetooth module </a:t>
            </a:r>
          </a:p>
          <a:p>
            <a:pPr marL="342900" indent="-342900">
              <a:buFont typeface="Arial"/>
              <a:buAutoNum type="arabicPeriod"/>
            </a:pPr>
            <a:endParaRPr lang="en-US" dirty="0"/>
          </a:p>
        </p:txBody>
      </p:sp>
    </p:spTree>
    <p:extLst>
      <p:ext uri="{BB962C8B-B14F-4D97-AF65-F5344CB8AC3E}">
        <p14:creationId xmlns:p14="http://schemas.microsoft.com/office/powerpoint/2010/main" val="265497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E20-897E-C8BA-AF71-2A95C3E4FF0C}"/>
              </a:ext>
            </a:extLst>
          </p:cNvPr>
          <p:cNvSpPr>
            <a:spLocks noGrp="1"/>
          </p:cNvSpPr>
          <p:nvPr>
            <p:ph type="title"/>
          </p:nvPr>
        </p:nvSpPr>
        <p:spPr/>
        <p:txBody>
          <a:bodyPr/>
          <a:lstStyle/>
          <a:p>
            <a:r>
              <a:rPr lang="en-US" b="1" dirty="0">
                <a:solidFill>
                  <a:schemeClr val="bg1"/>
                </a:solidFill>
                <a:latin typeface="Cavolini" panose="03000502040302020204" pitchFamily="66" charset="0"/>
                <a:cs typeface="Cavolini" panose="03000502040302020204" pitchFamily="66" charset="0"/>
              </a:rPr>
              <a:t>overview</a:t>
            </a:r>
          </a:p>
        </p:txBody>
      </p:sp>
      <p:sp>
        <p:nvSpPr>
          <p:cNvPr id="3" name="Content Placeholder 2">
            <a:extLst>
              <a:ext uri="{FF2B5EF4-FFF2-40B4-BE49-F238E27FC236}">
                <a16:creationId xmlns:a16="http://schemas.microsoft.com/office/drawing/2014/main" id="{2A1D6A55-9359-A823-F7CB-069F4B8F0496}"/>
              </a:ext>
            </a:extLst>
          </p:cNvPr>
          <p:cNvSpPr>
            <a:spLocks noGrp="1"/>
          </p:cNvSpPr>
          <p:nvPr>
            <p:ph idx="1"/>
          </p:nvPr>
        </p:nvSpPr>
        <p:spPr/>
        <p:txBody>
          <a:bodyPr/>
          <a:lstStyle/>
          <a:p>
            <a:r>
              <a:rPr lang="en-US" sz="2000" b="1" dirty="0"/>
              <a:t>Let’s talk about the main components first</a:t>
            </a:r>
          </a:p>
          <a:p>
            <a:pPr marL="342900" indent="-342900">
              <a:buAutoNum type="arabicPeriod"/>
            </a:pPr>
            <a:r>
              <a:rPr lang="en-US" sz="2000" b="1" dirty="0"/>
              <a:t>Arduino UNO (Dip)</a:t>
            </a:r>
          </a:p>
          <a:p>
            <a:pPr marL="342900" indent="-342900">
              <a:buAutoNum type="arabicPeriod"/>
            </a:pPr>
            <a:r>
              <a:rPr lang="en-US" sz="2000" b="1" dirty="0"/>
              <a:t>Arduino Nano</a:t>
            </a:r>
          </a:p>
          <a:p>
            <a:pPr marL="342900" indent="-342900">
              <a:buAutoNum type="arabicPeriod"/>
            </a:pPr>
            <a:r>
              <a:rPr lang="en-US" sz="2000" b="1" dirty="0"/>
              <a:t>L298N Motor driver</a:t>
            </a:r>
          </a:p>
          <a:p>
            <a:pPr marL="342900" indent="-342900">
              <a:buAutoNum type="arabicPeriod"/>
            </a:pPr>
            <a:r>
              <a:rPr lang="en-US" sz="2000" b="1" dirty="0"/>
              <a:t>HC05 Bluetooth module </a:t>
            </a:r>
          </a:p>
          <a:p>
            <a:pPr marL="342900" indent="-342900">
              <a:buAutoNum type="arabicPeriod"/>
            </a:pPr>
            <a:endParaRPr lang="en-US" dirty="0"/>
          </a:p>
        </p:txBody>
      </p:sp>
      <p:pic>
        <p:nvPicPr>
          <p:cNvPr id="4" name="Picture 2">
            <a:extLst>
              <a:ext uri="{FF2B5EF4-FFF2-40B4-BE49-F238E27FC236}">
                <a16:creationId xmlns:a16="http://schemas.microsoft.com/office/drawing/2014/main" id="{08EC6D47-372B-0D9C-F26A-9D986D7AF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20" y="7059515"/>
            <a:ext cx="5137477" cy="27948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E75DC7B-D7E8-491B-4A9B-852E81A3C02E}"/>
                  </a:ext>
                </a:extLst>
              </p:cNvPr>
              <p:cNvGraphicFramePr>
                <a:graphicFrameLocks noChangeAspect="1"/>
              </p:cNvGraphicFramePr>
              <p:nvPr>
                <p:extLst>
                  <p:ext uri="{D42A27DB-BD31-4B8C-83A1-F6EECF244321}">
                    <p14:modId xmlns:p14="http://schemas.microsoft.com/office/powerpoint/2010/main" val="2288471405"/>
                  </p:ext>
                </p:extLst>
              </p:nvPr>
            </p:nvGraphicFramePr>
            <p:xfrm>
              <a:off x="6096000" y="7061285"/>
              <a:ext cx="4371120" cy="3266437"/>
            </p:xfrm>
            <a:graphic>
              <a:graphicData uri="http://schemas.microsoft.com/office/drawing/2017/model3d">
                <am3d:model3d r:embed="rId3">
                  <am3d:spPr>
                    <a:xfrm>
                      <a:off x="0" y="0"/>
                      <a:ext cx="4371120" cy="3266437"/>
                    </a:xfrm>
                    <a:prstGeom prst="rect">
                      <a:avLst/>
                    </a:prstGeom>
                  </am3d:spPr>
                  <am3d:camera>
                    <am3d:pos x="0" y="0" z="58160870"/>
                    <am3d:up dx="0" dy="36000000" dz="0"/>
                    <am3d:lookAt x="0" y="0" z="0"/>
                    <am3d:perspective fov="2700000"/>
                  </am3d:camera>
                  <am3d:trans>
                    <am3d:meterPerModelUnit n="859233" d="1000000"/>
                    <am3d:preTrans dx="688225" dy="-1029359" dz="-7973864"/>
                    <am3d:scale>
                      <am3d:sx n="1000000" d="1000000"/>
                      <am3d:sy n="1000000" d="1000000"/>
                      <am3d:sz n="1000000" d="1000000"/>
                    </am3d:scale>
                    <am3d:rot ax="-550365" ay="1500137" az="-234260"/>
                    <am3d:postTrans dx="0" dy="0" dz="0"/>
                  </am3d:trans>
                  <am3d:raster rName="Office3DRenderer" rVer="16.0.8326">
                    <am3d:blip r:embed="rId4"/>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E75DC7B-D7E8-491B-4A9B-852E81A3C02E}"/>
                  </a:ext>
                </a:extLst>
              </p:cNvPr>
              <p:cNvPicPr>
                <a:picLocks noGrp="1" noRot="1" noChangeAspect="1" noMove="1" noResize="1" noEditPoints="1" noAdjustHandles="1" noChangeArrowheads="1" noChangeShapeType="1" noCrop="1"/>
              </p:cNvPicPr>
              <p:nvPr/>
            </p:nvPicPr>
            <p:blipFill>
              <a:blip r:embed="rId4"/>
              <a:stretch>
                <a:fillRect/>
              </a:stretch>
            </p:blipFill>
            <p:spPr>
              <a:xfrm>
                <a:off x="6096000" y="7061285"/>
                <a:ext cx="4371120" cy="3266437"/>
              </a:xfrm>
              <a:prstGeom prst="rect">
                <a:avLst/>
              </a:prstGeom>
            </p:spPr>
          </p:pic>
        </mc:Fallback>
      </mc:AlternateContent>
    </p:spTree>
    <p:extLst>
      <p:ext uri="{BB962C8B-B14F-4D97-AF65-F5344CB8AC3E}">
        <p14:creationId xmlns:p14="http://schemas.microsoft.com/office/powerpoint/2010/main" val="3849783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024" repeatCount="indefinite" fill="hold" nodeType="withEffect">
                                  <p:stCondLst>
                                    <p:cond delay="0"/>
                                  </p:stCondLst>
                                  <p:childTnLst>
                                    <p:animRot by="21600000">
                                      <p:cBhvr>
                                        <p:cTn id="6" dur="30750" fill="hold"/>
                                        <p:tgtEl>
                                          <p:spTgt spid="5"/>
                                        </p:tgtEl>
                                        <p:attrNameLst>
                                          <p:attrName>3d.view.rotation.x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21BC-7025-B263-E1B1-15EAD98CEDEA}"/>
              </a:ext>
            </a:extLst>
          </p:cNvPr>
          <p:cNvSpPr>
            <a:spLocks noGrp="1"/>
          </p:cNvSpPr>
          <p:nvPr>
            <p:ph type="title"/>
          </p:nvPr>
        </p:nvSpPr>
        <p:spPr>
          <a:xfrm>
            <a:off x="460333" y="-204591"/>
            <a:ext cx="10462363" cy="1456267"/>
          </a:xfrm>
        </p:spPr>
        <p:txBody>
          <a:bodyPr/>
          <a:lstStyle/>
          <a:p>
            <a:r>
              <a:rPr lang="en-US" b="1" dirty="0">
                <a:latin typeface="Cavolini" panose="03000502040302020204" pitchFamily="66" charset="0"/>
                <a:cs typeface="Cavolini" panose="03000502040302020204" pitchFamily="66" charset="0"/>
              </a:rPr>
              <a:t>Arduino uno Dip(dual inline package)</a:t>
            </a:r>
          </a:p>
        </p:txBody>
      </p:sp>
      <p:sp>
        <p:nvSpPr>
          <p:cNvPr id="4" name="Title 1">
            <a:extLst>
              <a:ext uri="{FF2B5EF4-FFF2-40B4-BE49-F238E27FC236}">
                <a16:creationId xmlns:a16="http://schemas.microsoft.com/office/drawing/2014/main" id="{69E91D9D-CF83-4A4F-D078-9C567024EEE4}"/>
              </a:ext>
            </a:extLst>
          </p:cNvPr>
          <p:cNvSpPr txBox="1">
            <a:spLocks/>
          </p:cNvSpPr>
          <p:nvPr/>
        </p:nvSpPr>
        <p:spPr>
          <a:xfrm>
            <a:off x="460332" y="675942"/>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bg1"/>
                </a:solidFill>
                <a:latin typeface="Cavolini" panose="03000502040302020204" pitchFamily="66" charset="0"/>
                <a:cs typeface="Cavolini" panose="03000502040302020204" pitchFamily="66" charset="0"/>
              </a:rPr>
              <a:t>The Robot module</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2068429E-8EC7-93C6-DF13-E7368C0CA68F}"/>
                  </a:ext>
                </a:extLst>
              </p:cNvPr>
              <p:cNvGraphicFramePr>
                <a:graphicFrameLocks noChangeAspect="1"/>
              </p:cNvGraphicFramePr>
              <p:nvPr>
                <p:extLst>
                  <p:ext uri="{D42A27DB-BD31-4B8C-83A1-F6EECF244321}">
                    <p14:modId xmlns:p14="http://schemas.microsoft.com/office/powerpoint/2010/main" val="3103751160"/>
                  </p:ext>
                </p:extLst>
              </p:nvPr>
            </p:nvGraphicFramePr>
            <p:xfrm>
              <a:off x="2712468" y="2489200"/>
              <a:ext cx="5790732" cy="3987800"/>
            </p:xfrm>
            <a:graphic>
              <a:graphicData uri="http://schemas.microsoft.com/office/drawing/2017/model3d">
                <am3d:model3d r:embed="rId2">
                  <am3d:spPr>
                    <a:xfrm>
                      <a:off x="0" y="0"/>
                      <a:ext cx="5790732" cy="3987800"/>
                    </a:xfrm>
                    <a:prstGeom prst="rect">
                      <a:avLst/>
                    </a:prstGeom>
                  </am3d:spPr>
                  <am3d:camera>
                    <am3d:pos x="0" y="0" z="58160870"/>
                    <am3d:up dx="0" dy="36000000" dz="0"/>
                    <am3d:lookAt x="0" y="0" z="0"/>
                    <am3d:perspective fov="2700000"/>
                  </am3d:camera>
                  <am3d:trans>
                    <am3d:meterPerModelUnit n="859233" d="1000000"/>
                    <am3d:preTrans dx="688225" dy="-1029359" dz="-7973864"/>
                    <am3d:scale>
                      <am3d:sx n="1000000" d="1000000"/>
                      <am3d:sy n="1000000" d="1000000"/>
                      <am3d:sz n="1000000" d="1000000"/>
                    </am3d:scale>
                    <am3d:rot ax="-490604" ay="215417" az="-30930"/>
                    <am3d:postTrans dx="0" dy="0" dz="0"/>
                  </am3d:trans>
                  <am3d:raster rName="Office3DRenderer" rVer="16.0.8326">
                    <am3d:blip r:embed="rId3"/>
                  </am3d:raster>
                  <am3d:objViewport viewportSz="7348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2068429E-8EC7-93C6-DF13-E7368C0CA68F}"/>
                  </a:ext>
                </a:extLst>
              </p:cNvPr>
              <p:cNvPicPr>
                <a:picLocks noGrp="1" noRot="1" noChangeAspect="1" noMove="1" noResize="1" noEditPoints="1" noAdjustHandles="1" noChangeArrowheads="1" noChangeShapeType="1" noCrop="1"/>
              </p:cNvPicPr>
              <p:nvPr/>
            </p:nvPicPr>
            <p:blipFill>
              <a:blip r:embed="rId3"/>
              <a:stretch>
                <a:fillRect/>
              </a:stretch>
            </p:blipFill>
            <p:spPr>
              <a:xfrm>
                <a:off x="2712468" y="2489200"/>
                <a:ext cx="5790732" cy="3987800"/>
              </a:xfrm>
              <a:prstGeom prst="rect">
                <a:avLst/>
              </a:prstGeom>
            </p:spPr>
          </p:pic>
        </mc:Fallback>
      </mc:AlternateContent>
      <p:pic>
        <p:nvPicPr>
          <p:cNvPr id="5" name="Picture 2">
            <a:extLst>
              <a:ext uri="{FF2B5EF4-FFF2-40B4-BE49-F238E27FC236}">
                <a16:creationId xmlns:a16="http://schemas.microsoft.com/office/drawing/2014/main" id="{69D60897-4337-B297-2BD3-779DAA8AF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23072">
            <a:off x="-4298400" y="2949373"/>
            <a:ext cx="4095822" cy="35528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7F31D79-677A-061E-2183-1660441C18F0}"/>
                  </a:ext>
                </a:extLst>
              </p:cNvPr>
              <p:cNvGraphicFramePr>
                <a:graphicFrameLocks noChangeAspect="1"/>
              </p:cNvGraphicFramePr>
              <p:nvPr>
                <p:extLst>
                  <p:ext uri="{D42A27DB-BD31-4B8C-83A1-F6EECF244321}">
                    <p14:modId xmlns:p14="http://schemas.microsoft.com/office/powerpoint/2010/main" val="2536330929"/>
                  </p:ext>
                </p:extLst>
              </p:nvPr>
            </p:nvGraphicFramePr>
            <p:xfrm>
              <a:off x="5607834" y="6858000"/>
              <a:ext cx="4840845" cy="2973662"/>
            </p:xfrm>
            <a:graphic>
              <a:graphicData uri="http://schemas.microsoft.com/office/drawing/2017/model3d">
                <am3d:model3d r:embed="rId5">
                  <am3d:spPr>
                    <a:xfrm>
                      <a:off x="0" y="0"/>
                      <a:ext cx="4840845" cy="2973662"/>
                    </a:xfrm>
                    <a:prstGeom prst="rect">
                      <a:avLst/>
                    </a:prstGeom>
                  </am3d:spPr>
                  <am3d:camera>
                    <am3d:pos x="0" y="0" z="50888521"/>
                    <am3d:up dx="0" dy="36000000" dz="0"/>
                    <am3d:lookAt x="0" y="0" z="0"/>
                    <am3d:perspective fov="2700000"/>
                  </am3d:camera>
                  <am3d:trans>
                    <am3d:meterPerModelUnit n="114559" d="1000000"/>
                    <am3d:preTrans dx="-506808" dy="-475794" dz="-291846"/>
                    <am3d:scale>
                      <am3d:sx n="1000000" d="1000000"/>
                      <am3d:sy n="1000000" d="1000000"/>
                      <am3d:sz n="1000000" d="1000000"/>
                    </am3d:scale>
                    <am3d:rot ax="3107646" ay="661140" az="818967"/>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7F31D79-677A-061E-2183-1660441C18F0}"/>
                  </a:ext>
                </a:extLst>
              </p:cNvPr>
              <p:cNvPicPr>
                <a:picLocks noGrp="1" noRot="1" noChangeAspect="1" noMove="1" noResize="1" noEditPoints="1" noAdjustHandles="1" noChangeArrowheads="1" noChangeShapeType="1" noCrop="1"/>
              </p:cNvPicPr>
              <p:nvPr/>
            </p:nvPicPr>
            <p:blipFill>
              <a:blip r:embed="rId6"/>
              <a:stretch>
                <a:fillRect/>
              </a:stretch>
            </p:blipFill>
            <p:spPr>
              <a:xfrm>
                <a:off x="5607834" y="6858000"/>
                <a:ext cx="4840845" cy="2973662"/>
              </a:xfrm>
              <a:prstGeom prst="rect">
                <a:avLst/>
              </a:prstGeom>
            </p:spPr>
          </p:pic>
        </mc:Fallback>
      </mc:AlternateContent>
    </p:spTree>
    <p:extLst>
      <p:ext uri="{BB962C8B-B14F-4D97-AF65-F5344CB8AC3E}">
        <p14:creationId xmlns:p14="http://schemas.microsoft.com/office/powerpoint/2010/main" val="376806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024" repeatCount="indefinite" fill="hold" nodeType="withEffect">
                                  <p:stCondLst>
                                    <p:cond delay="0"/>
                                  </p:stCondLst>
                                  <p:childTnLst>
                                    <p:animRot by="21600000">
                                      <p:cBhvr>
                                        <p:cTn id="6" dur="30750" fill="hold"/>
                                        <p:tgtEl>
                                          <p:spTgt spid="3"/>
                                        </p:tgtEl>
                                        <p:attrNameLst>
                                          <p:attrName>3d.view.rotation.x</p:attrName>
                                        </p:attrNameLst>
                                      </p:cBhvr>
                                    </p:animRot>
                                  </p:childTnLst>
                                </p:cTn>
                              </p:par>
                              <p:par>
                                <p:cTn id="7" presetID="37" presetClass="emph" presetSubtype="128" accel="10000" decel="10000" fill="hold" nodeType="withEffect">
                                  <p:stCondLst>
                                    <p:cond delay="0"/>
                                  </p:stCondLst>
                                  <p:childTnLst>
                                    <p:animRot by="21600000">
                                      <p:cBhvr>
                                        <p:cTn id="8"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21BC-7025-B263-E1B1-15EAD98CEDEA}"/>
              </a:ext>
            </a:extLst>
          </p:cNvPr>
          <p:cNvSpPr>
            <a:spLocks noGrp="1"/>
          </p:cNvSpPr>
          <p:nvPr>
            <p:ph type="title"/>
          </p:nvPr>
        </p:nvSpPr>
        <p:spPr>
          <a:xfrm>
            <a:off x="685801" y="238611"/>
            <a:ext cx="10131425" cy="1456267"/>
          </a:xfrm>
        </p:spPr>
        <p:txBody>
          <a:bodyPr/>
          <a:lstStyle/>
          <a:p>
            <a:r>
              <a:rPr lang="en-US" b="1" dirty="0">
                <a:latin typeface="Cavolini" panose="03000502040302020204" pitchFamily="66" charset="0"/>
                <a:cs typeface="Cavolini" panose="03000502040302020204" pitchFamily="66" charset="0"/>
              </a:rPr>
              <a:t>Arduino Nano</a:t>
            </a:r>
          </a:p>
        </p:txBody>
      </p:sp>
      <p:sp>
        <p:nvSpPr>
          <p:cNvPr id="3" name="Title 1">
            <a:extLst>
              <a:ext uri="{FF2B5EF4-FFF2-40B4-BE49-F238E27FC236}">
                <a16:creationId xmlns:a16="http://schemas.microsoft.com/office/drawing/2014/main" id="{35D7FB54-4EAA-4524-3866-C6B4839EB3B7}"/>
              </a:ext>
            </a:extLst>
          </p:cNvPr>
          <p:cNvSpPr txBox="1">
            <a:spLocks/>
          </p:cNvSpPr>
          <p:nvPr/>
        </p:nvSpPr>
        <p:spPr>
          <a:xfrm>
            <a:off x="147182" y="1098115"/>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bg1"/>
                </a:solidFill>
                <a:latin typeface="Cavolini" panose="03000502040302020204" pitchFamily="66" charset="0"/>
                <a:cs typeface="Cavolini" panose="03000502040302020204" pitchFamily="66" charset="0"/>
              </a:rPr>
              <a:t>The remote module</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65E3346-2413-C1F2-F0A9-4595143B2807}"/>
                  </a:ext>
                </a:extLst>
              </p:cNvPr>
              <p:cNvGraphicFramePr>
                <a:graphicFrameLocks noChangeAspect="1"/>
              </p:cNvGraphicFramePr>
              <p:nvPr>
                <p:extLst>
                  <p:ext uri="{D42A27DB-BD31-4B8C-83A1-F6EECF244321}">
                    <p14:modId xmlns:p14="http://schemas.microsoft.com/office/powerpoint/2010/main" val="609130878"/>
                  </p:ext>
                </p:extLst>
              </p:nvPr>
            </p:nvGraphicFramePr>
            <p:xfrm>
              <a:off x="2640114" y="2816787"/>
              <a:ext cx="5188653" cy="3187315"/>
            </p:xfrm>
            <a:graphic>
              <a:graphicData uri="http://schemas.microsoft.com/office/drawing/2017/model3d">
                <am3d:model3d r:embed="rId2">
                  <am3d:spPr>
                    <a:xfrm>
                      <a:off x="0" y="0"/>
                      <a:ext cx="5188653" cy="3187315"/>
                    </a:xfrm>
                    <a:prstGeom prst="rect">
                      <a:avLst/>
                    </a:prstGeom>
                  </am3d:spPr>
                  <am3d:camera>
                    <am3d:pos x="0" y="0" z="50888521"/>
                    <am3d:up dx="0" dy="36000000" dz="0"/>
                    <am3d:lookAt x="0" y="0" z="0"/>
                    <am3d:perspective fov="2700000"/>
                  </am3d:camera>
                  <am3d:trans>
                    <am3d:meterPerModelUnit n="114559" d="1000000"/>
                    <am3d:preTrans dx="-506808" dy="-475794" dz="-291846"/>
                    <am3d:scale>
                      <am3d:sx n="1000000" d="1000000"/>
                      <am3d:sy n="1000000" d="1000000"/>
                      <am3d:sz n="1000000" d="1000000"/>
                    </am3d:scale>
                    <am3d:rot ax="3107646" ay="661140" az="818967"/>
                    <am3d:postTrans dx="0" dy="0" dz="0"/>
                  </am3d:trans>
                  <am3d:raster rName="Office3DRenderer" rVer="16.0.8326">
                    <am3d:blip r:embed="rId3"/>
                  </am3d:raster>
                  <am3d:objViewport viewportSz="5807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65E3346-2413-C1F2-F0A9-4595143B2807}"/>
                  </a:ext>
                </a:extLst>
              </p:cNvPr>
              <p:cNvPicPr>
                <a:picLocks noGrp="1" noRot="1" noChangeAspect="1" noMove="1" noResize="1" noEditPoints="1" noAdjustHandles="1" noChangeArrowheads="1" noChangeShapeType="1" noCrop="1"/>
              </p:cNvPicPr>
              <p:nvPr/>
            </p:nvPicPr>
            <p:blipFill>
              <a:blip r:embed="rId3"/>
              <a:stretch>
                <a:fillRect/>
              </a:stretch>
            </p:blipFill>
            <p:spPr>
              <a:xfrm>
                <a:off x="2640114" y="2816787"/>
                <a:ext cx="5188653" cy="3187315"/>
              </a:xfrm>
              <a:prstGeom prst="rect">
                <a:avLst/>
              </a:prstGeom>
            </p:spPr>
          </p:pic>
        </mc:Fallback>
      </mc:AlternateContent>
    </p:spTree>
    <p:extLst>
      <p:ext uri="{BB962C8B-B14F-4D97-AF65-F5344CB8AC3E}">
        <p14:creationId xmlns:p14="http://schemas.microsoft.com/office/powerpoint/2010/main" val="352275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21BC-7025-B263-E1B1-15EAD98CEDEA}"/>
              </a:ext>
            </a:extLst>
          </p:cNvPr>
          <p:cNvSpPr>
            <a:spLocks noGrp="1"/>
          </p:cNvSpPr>
          <p:nvPr>
            <p:ph type="title"/>
          </p:nvPr>
        </p:nvSpPr>
        <p:spPr>
          <a:xfrm>
            <a:off x="685801" y="238611"/>
            <a:ext cx="10131425" cy="1456267"/>
          </a:xfrm>
        </p:spPr>
        <p:txBody>
          <a:bodyPr/>
          <a:lstStyle/>
          <a:p>
            <a:r>
              <a:rPr lang="en-US" b="1" dirty="0">
                <a:latin typeface="Cavolini" panose="03000502040302020204" pitchFamily="66" charset="0"/>
                <a:cs typeface="Cavolini" panose="03000502040302020204" pitchFamily="66" charset="0"/>
              </a:rPr>
              <a:t>L298n motor driver</a:t>
            </a:r>
          </a:p>
        </p:txBody>
      </p:sp>
      <p:sp>
        <p:nvSpPr>
          <p:cNvPr id="3" name="Title 1">
            <a:extLst>
              <a:ext uri="{FF2B5EF4-FFF2-40B4-BE49-F238E27FC236}">
                <a16:creationId xmlns:a16="http://schemas.microsoft.com/office/drawing/2014/main" id="{35D7FB54-4EAA-4524-3866-C6B4839EB3B7}"/>
              </a:ext>
            </a:extLst>
          </p:cNvPr>
          <p:cNvSpPr txBox="1">
            <a:spLocks/>
          </p:cNvSpPr>
          <p:nvPr/>
        </p:nvSpPr>
        <p:spPr>
          <a:xfrm>
            <a:off x="147182" y="1098115"/>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bg1"/>
                </a:solidFill>
                <a:latin typeface="Cavolini" panose="03000502040302020204" pitchFamily="66" charset="0"/>
                <a:cs typeface="Cavolini" panose="03000502040302020204" pitchFamily="66" charset="0"/>
              </a:rPr>
              <a:t>The Bridge module</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C841D47-427E-4500-CB2D-6960547E37FE}"/>
                  </a:ext>
                </a:extLst>
              </p:cNvPr>
              <p:cNvGraphicFramePr>
                <a:graphicFrameLocks noChangeAspect="1"/>
              </p:cNvGraphicFramePr>
              <p:nvPr>
                <p:extLst>
                  <p:ext uri="{D42A27DB-BD31-4B8C-83A1-F6EECF244321}">
                    <p14:modId xmlns:p14="http://schemas.microsoft.com/office/powerpoint/2010/main" val="2041569186"/>
                  </p:ext>
                </p:extLst>
              </p:nvPr>
            </p:nvGraphicFramePr>
            <p:xfrm>
              <a:off x="2675569" y="2345634"/>
              <a:ext cx="4334362" cy="4138479"/>
            </p:xfrm>
            <a:graphic>
              <a:graphicData uri="http://schemas.microsoft.com/office/drawing/2017/model3d">
                <am3d:model3d r:embed="rId2">
                  <am3d:spPr>
                    <a:xfrm>
                      <a:off x="0" y="0"/>
                      <a:ext cx="4334362" cy="4138479"/>
                    </a:xfrm>
                    <a:prstGeom prst="rect">
                      <a:avLst/>
                    </a:prstGeom>
                  </am3d:spPr>
                  <am3d:camera>
                    <am3d:pos x="0" y="0" z="67934208"/>
                    <am3d:up dx="0" dy="36000000" dz="0"/>
                    <am3d:lookAt x="0" y="0" z="0"/>
                    <am3d:perspective fov="2700000"/>
                  </am3d:camera>
                  <am3d:trans>
                    <am3d:meterPerModelUnit n="1040527" d="1000000"/>
                    <am3d:preTrans dx="129471" dy="-5923689" dz="-557904"/>
                    <am3d:scale>
                      <am3d:sx n="1000000" d="1000000"/>
                      <am3d:sy n="1000000" d="1000000"/>
                      <am3d:sz n="1000000" d="1000000"/>
                    </am3d:scale>
                    <am3d:rot ax="4831903" ay="-2963328" az="-4656583"/>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C841D47-427E-4500-CB2D-6960547E37FE}"/>
                  </a:ext>
                </a:extLst>
              </p:cNvPr>
              <p:cNvPicPr>
                <a:picLocks noGrp="1" noRot="1" noChangeAspect="1" noMove="1" noResize="1" noEditPoints="1" noAdjustHandles="1" noChangeArrowheads="1" noChangeShapeType="1" noCrop="1"/>
              </p:cNvPicPr>
              <p:nvPr/>
            </p:nvPicPr>
            <p:blipFill>
              <a:blip r:embed="rId3"/>
              <a:stretch>
                <a:fillRect/>
              </a:stretch>
            </p:blipFill>
            <p:spPr>
              <a:xfrm>
                <a:off x="2675569" y="2345634"/>
                <a:ext cx="4334362" cy="4138479"/>
              </a:xfrm>
              <a:prstGeom prst="rect">
                <a:avLst/>
              </a:prstGeom>
            </p:spPr>
          </p:pic>
        </mc:Fallback>
      </mc:AlternateContent>
    </p:spTree>
    <p:extLst>
      <p:ext uri="{BB962C8B-B14F-4D97-AF65-F5344CB8AC3E}">
        <p14:creationId xmlns:p14="http://schemas.microsoft.com/office/powerpoint/2010/main" val="13641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2154</Words>
  <Application>Microsoft Office PowerPoint</Application>
  <PresentationFormat>Widescreen</PresentationFormat>
  <Paragraphs>364</Paragraphs>
  <Slides>25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Bahnschrift</vt:lpstr>
      <vt:lpstr>Bauhaus 93</vt:lpstr>
      <vt:lpstr>Calibri</vt:lpstr>
      <vt:lpstr>Calibri Light</vt:lpstr>
      <vt:lpstr>Cambria Math</vt:lpstr>
      <vt:lpstr>Cavolini</vt:lpstr>
      <vt:lpstr>Wingdings</vt:lpstr>
      <vt:lpstr>Celestial</vt:lpstr>
      <vt:lpstr>PowerPoint Presentation</vt:lpstr>
      <vt:lpstr>PowerPoint Presentation</vt:lpstr>
      <vt:lpstr>               Problem statement</vt:lpstr>
      <vt:lpstr>objectives</vt:lpstr>
      <vt:lpstr>INTRODUCTION</vt:lpstr>
      <vt:lpstr>overview</vt:lpstr>
      <vt:lpstr>Arduino uno Dip(dual inline package)</vt:lpstr>
      <vt:lpstr>Arduino Nano</vt:lpstr>
      <vt:lpstr>L298n motor driver</vt:lpstr>
      <vt:lpstr>Hc-05 Bluetooth</vt:lpstr>
      <vt:lpstr>MPU 6050  gyro sensor</vt:lpstr>
      <vt:lpstr>Methodology</vt:lpstr>
      <vt:lpstr>Pairing two hc05 modules</vt:lpstr>
      <vt:lpstr>Step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2023-03-23T12:45:02Z</dcterms:created>
  <dcterms:modified xsi:type="dcterms:W3CDTF">2023-03-28T18:33:40Z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